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41" r:id="rId2"/>
  </p:sldMasterIdLst>
  <p:notesMasterIdLst>
    <p:notesMasterId r:id="rId24"/>
  </p:notesMasterIdLst>
  <p:handoutMasterIdLst>
    <p:handoutMasterId r:id="rId25"/>
  </p:handoutMasterIdLst>
  <p:sldIdLst>
    <p:sldId id="256" r:id="rId3"/>
    <p:sldId id="308" r:id="rId4"/>
    <p:sldId id="309" r:id="rId5"/>
    <p:sldId id="311" r:id="rId6"/>
    <p:sldId id="310" r:id="rId7"/>
    <p:sldId id="312" r:id="rId8"/>
    <p:sldId id="313" r:id="rId9"/>
    <p:sldId id="314" r:id="rId10"/>
    <p:sldId id="315" r:id="rId11"/>
    <p:sldId id="318" r:id="rId12"/>
    <p:sldId id="317" r:id="rId13"/>
    <p:sldId id="316" r:id="rId14"/>
    <p:sldId id="319" r:id="rId15"/>
    <p:sldId id="320" r:id="rId16"/>
    <p:sldId id="324" r:id="rId17"/>
    <p:sldId id="326" r:id="rId18"/>
    <p:sldId id="322" r:id="rId19"/>
    <p:sldId id="323" r:id="rId20"/>
    <p:sldId id="327" r:id="rId21"/>
    <p:sldId id="321" r:id="rId22"/>
    <p:sldId id="307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DD2DFCEF-2E9A-4480-B679-985C63BC599A}">
          <p14:sldIdLst>
            <p14:sldId id="256"/>
            <p14:sldId id="308"/>
            <p14:sldId id="309"/>
            <p14:sldId id="311"/>
            <p14:sldId id="310"/>
            <p14:sldId id="312"/>
            <p14:sldId id="313"/>
            <p14:sldId id="314"/>
            <p14:sldId id="315"/>
            <p14:sldId id="318"/>
            <p14:sldId id="317"/>
            <p14:sldId id="316"/>
            <p14:sldId id="319"/>
            <p14:sldId id="320"/>
            <p14:sldId id="324"/>
            <p14:sldId id="326"/>
            <p14:sldId id="322"/>
            <p14:sldId id="323"/>
            <p14:sldId id="327"/>
            <p14:sldId id="321"/>
            <p14:sldId id="307"/>
          </p14:sldIdLst>
        </p14:section>
        <p14:section name="Piktogramme" id="{6CC23C2E-65FB-4221-A1A3-28AA056E4B9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C6FF"/>
    <a:srgbClr val="C8C8FF"/>
    <a:srgbClr val="FFB9FF"/>
    <a:srgbClr val="969696"/>
    <a:srgbClr val="FFBE78"/>
    <a:srgbClr val="323F4B"/>
    <a:srgbClr val="FFFFFF"/>
    <a:srgbClr val="000000"/>
    <a:srgbClr val="00005A"/>
    <a:srgbClr val="00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7" autoAdjust="0"/>
    <p:restoredTop sz="95065" autoAdjust="0"/>
  </p:normalViewPr>
  <p:slideViewPr>
    <p:cSldViewPr snapToGrid="0" showGuides="1">
      <p:cViewPr varScale="1">
        <p:scale>
          <a:sx n="65" d="100"/>
          <a:sy n="65" d="100"/>
        </p:scale>
        <p:origin x="62" y="1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863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84260DF-C685-4FF6-A43E-7F93FB3E64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78901AA-A65C-4D7D-B03E-B88B42C819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B67984-F0B9-4D31-A8F6-8AF021B9C2EF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D3CA3E7-8995-4D33-854F-35DAE52EA91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1351F65-D033-4BD6-A4AB-E115D806FB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2D436-8D5A-47CC-AED7-9827D8D395F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842263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5960CC-0992-4111-87D3-C02B03B2EA6C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EB764-55E2-4077-8C7A-EB9EFE7145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3365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7EEB764-55E2-4077-8C7A-EB9EFE714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833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5902068-6BC5-4A6A-BE89-640AF6F4137B}" type="slidenum">
              <a:rPr lang="en-US" altLang="de-DE"/>
              <a:pPr eaLnBrk="1" hangingPunct="1"/>
              <a:t>13</a:t>
            </a:fld>
            <a:endParaRPr lang="en-US" altLang="de-DE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e-DE" altLang="de-DE" smtClean="0"/>
              <a:t>12.Versuch: Funkenkammer</a:t>
            </a:r>
          </a:p>
        </p:txBody>
      </p:sp>
    </p:spTree>
    <p:extLst>
      <p:ext uri="{BB962C8B-B14F-4D97-AF65-F5344CB8AC3E}">
        <p14:creationId xmlns:p14="http://schemas.microsoft.com/office/powerpoint/2010/main" val="3877662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0.svg"/><Relationship Id="rId4" Type="http://schemas.openxmlformats.org/officeDocument/2006/relationships/image" Target="../media/image17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7645A5-8081-48C3-B5F8-643B270F4F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10972800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7AE3C1A-CB2F-4CD1-90ED-300793FB0C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10972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900D5406-B789-4FDC-AF8E-BA50BEF42698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597543" y="6057900"/>
            <a:ext cx="10984857" cy="395287"/>
          </a:xfrm>
          <a:prstGeom prst="rect">
            <a:avLst/>
          </a:prstGeom>
        </p:spPr>
        <p:txBody>
          <a:bodyPr vert="horz" wrap="none" lIns="0" tIns="25200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Treffen</a:t>
            </a:r>
            <a:r>
              <a:rPr lang="de-DE" sz="120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Kooperationsschulen, 24.9.2026</a:t>
            </a:r>
            <a:r>
              <a:rPr lang="de-DE" sz="12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endParaRPr lang="de-DE" sz="1200" dirty="0">
              <a:solidFill>
                <a:schemeClr val="bg1"/>
              </a:solidFill>
            </a:endParaRPr>
          </a:p>
        </p:txBody>
      </p:sp>
      <p:pic>
        <p:nvPicPr>
          <p:cNvPr id="9" name="Grafik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8" y="231800"/>
            <a:ext cx="1944216" cy="875011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426" y="332656"/>
            <a:ext cx="2240218" cy="70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156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B33AC041-1A6E-42F5-81A2-02C98A0F27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10972800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3" name="Untertitel 2">
            <a:extLst>
              <a:ext uri="{FF2B5EF4-FFF2-40B4-BE49-F238E27FC236}">
                <a16:creationId xmlns:a16="http://schemas.microsoft.com/office/drawing/2014/main" id="{DA15133A-699F-4D35-8F40-4E67A2D2CB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10972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67F0855C-B0D9-41CD-97A7-F4E38BC217F7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597543" y="6057900"/>
            <a:ext cx="10984857" cy="395287"/>
          </a:xfrm>
          <a:prstGeom prst="rect">
            <a:avLst/>
          </a:prstGeom>
        </p:spPr>
        <p:txBody>
          <a:bodyPr vert="horz" wrap="none" lIns="0" tIns="25200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>
                <a:solidFill>
                  <a:srgbClr val="00008C"/>
                </a:solidFill>
              </a:rPr>
              <a:t>Master-Untertitelformat bearbeiten</a:t>
            </a:r>
          </a:p>
        </p:txBody>
      </p:sp>
      <p:pic>
        <p:nvPicPr>
          <p:cNvPr id="9" name="Grafik 8" descr="Logo der TUD: einfarbig blau, Bildelement (punktsymetrische Anordnung zweier gleicher flächiger Winkelelemente) rechts daneben dreizeiliger Text: Technische Universität Dresden">
            <a:extLst>
              <a:ext uri="{FF2B5EF4-FFF2-40B4-BE49-F238E27FC236}">
                <a16:creationId xmlns:a16="http://schemas.microsoft.com/office/drawing/2014/main" id="{CB286486-4081-46A3-8FB1-838C770D44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404811"/>
            <a:ext cx="1980000" cy="6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693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_Blau-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D9BDB7B-ED04-48F9-A597-5D65D94A307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-5154294" y="-4145914"/>
            <a:ext cx="17099914" cy="17099914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1E516721-5786-4D57-87BF-FB724C98C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10972800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67F963C2-5833-44AC-B450-8D1C60C75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10972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25C0215D-C2A9-4288-A167-D96DA6BA38F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597543" y="6057900"/>
            <a:ext cx="10984857" cy="395287"/>
          </a:xfrm>
          <a:prstGeom prst="rect">
            <a:avLst/>
          </a:prstGeom>
        </p:spPr>
        <p:txBody>
          <a:bodyPr vert="horz" wrap="none" lIns="0" tIns="25200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/>
              <a:t>Master-Untertitelformat bearbeiten</a:t>
            </a:r>
          </a:p>
        </p:txBody>
      </p:sp>
      <p:pic>
        <p:nvPicPr>
          <p:cNvPr id="9" name="Grafik 8" descr="Logo der TUD: einfarbig blau, Bildelement (punktsymetrische Anordnung zweier gleicher flächiger Winkelelemente) rechts daneben dreizeiliger Text: Technische Universität Dresden">
            <a:extLst>
              <a:ext uri="{FF2B5EF4-FFF2-40B4-BE49-F238E27FC236}">
                <a16:creationId xmlns:a16="http://schemas.microsoft.com/office/drawing/2014/main" id="{CB286486-4081-46A3-8FB1-838C770D442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404813"/>
            <a:ext cx="1980000" cy="6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172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_Far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76E57C58-43E6-4DA0-BC7D-0DB0606AB59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1E516721-5786-4D57-87BF-FB724C98C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10972800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1" name="Untertitel 2">
            <a:extLst>
              <a:ext uri="{FF2B5EF4-FFF2-40B4-BE49-F238E27FC236}">
                <a16:creationId xmlns:a16="http://schemas.microsoft.com/office/drawing/2014/main" id="{67F963C2-5833-44AC-B450-8D1C60C751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10972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25C0215D-C2A9-4288-A167-D96DA6BA38F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597543" y="6057900"/>
            <a:ext cx="10984857" cy="395287"/>
          </a:xfrm>
          <a:prstGeom prst="rect">
            <a:avLst/>
          </a:prstGeom>
        </p:spPr>
        <p:txBody>
          <a:bodyPr vert="horz" wrap="none" lIns="0" tIns="25200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dirty="0"/>
              <a:t>Master-Untertitelformat bearbeiten</a:t>
            </a:r>
          </a:p>
        </p:txBody>
      </p:sp>
      <p:pic>
        <p:nvPicPr>
          <p:cNvPr id="9" name="Grafik 8" descr="Logo der TUD: einfarbig blau, Bildelement (punktsymetrische Anordnung zweier gleicher flächiger Winkelelemente) rechts daneben dreizeiliger Text: Technische Universität Dresden">
            <a:extLst>
              <a:ext uri="{FF2B5EF4-FFF2-40B4-BE49-F238E27FC236}">
                <a16:creationId xmlns:a16="http://schemas.microsoft.com/office/drawing/2014/main" id="{CB286486-4081-46A3-8FB1-838C770D44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404813"/>
            <a:ext cx="1980000" cy="6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760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_Blau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DD5EDA3-D92A-4B08-8595-D60EA53E8AB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4455023C-E286-4137-97BF-103515D6434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43400" y="-2729833"/>
            <a:ext cx="8487697" cy="8933116"/>
          </a:xfrm>
          <a:custGeom>
            <a:avLst/>
            <a:gdLst>
              <a:gd name="connsiteX0" fmla="*/ 14132540 w 14132540"/>
              <a:gd name="connsiteY0" fmla="*/ 0 h 14874190"/>
              <a:gd name="connsiteX1" fmla="*/ 14132540 w 14132540"/>
              <a:gd name="connsiteY1" fmla="*/ 8549569 h 14874190"/>
              <a:gd name="connsiteX2" fmla="*/ 7807920 w 14132540"/>
              <a:gd name="connsiteY2" fmla="*/ 14874190 h 14874190"/>
              <a:gd name="connsiteX3" fmla="*/ 1318488 w 14132540"/>
              <a:gd name="connsiteY3" fmla="*/ 14874190 h 14874190"/>
              <a:gd name="connsiteX4" fmla="*/ 0 w 14132540"/>
              <a:gd name="connsiteY4" fmla="*/ 7437096 h 14874190"/>
              <a:gd name="connsiteX5" fmla="*/ 6695444 w 14132540"/>
              <a:gd name="connsiteY5" fmla="*/ 7437096 h 14874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32540" h="14874190">
                <a:moveTo>
                  <a:pt x="14132540" y="0"/>
                </a:moveTo>
                <a:lnTo>
                  <a:pt x="14132540" y="8549569"/>
                </a:lnTo>
                <a:lnTo>
                  <a:pt x="7807920" y="14874190"/>
                </a:lnTo>
                <a:lnTo>
                  <a:pt x="1318488" y="14874190"/>
                </a:lnTo>
                <a:lnTo>
                  <a:pt x="0" y="7437096"/>
                </a:lnTo>
                <a:lnTo>
                  <a:pt x="6695444" y="7437096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de-DE" smtClean="0"/>
              <a:t>Bild durch Klicken auf Symbol hinzufügen</a:t>
            </a:r>
            <a:endParaRPr lang="en-US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5660C67F-FED1-4A52-8BB6-681602854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3733800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2" name="Untertitel 2">
            <a:extLst>
              <a:ext uri="{FF2B5EF4-FFF2-40B4-BE49-F238E27FC236}">
                <a16:creationId xmlns:a16="http://schemas.microsoft.com/office/drawing/2014/main" id="{1479E72A-70A9-4EE1-A77B-8E907C4A2D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3733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13" name="Untertitel 2">
            <a:extLst>
              <a:ext uri="{FF2B5EF4-FFF2-40B4-BE49-F238E27FC236}">
                <a16:creationId xmlns:a16="http://schemas.microsoft.com/office/drawing/2014/main" id="{C549F246-3DE0-4A33-89D1-F3F79D06D451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597543" y="6057900"/>
            <a:ext cx="3737903" cy="395287"/>
          </a:xfrm>
          <a:prstGeom prst="rect">
            <a:avLst/>
          </a:prstGeom>
        </p:spPr>
        <p:txBody>
          <a:bodyPr vert="horz" wrap="none" lIns="0" tIns="25200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Treffen</a:t>
            </a:r>
            <a:r>
              <a:rPr lang="de-DE" sz="120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Kooperationsschulen, Neuer Abschnitt</a:t>
            </a:r>
            <a:endParaRPr lang="de-DE" sz="1200" dirty="0">
              <a:solidFill>
                <a:schemeClr val="bg1"/>
              </a:solidFill>
            </a:endParaRPr>
          </a:p>
        </p:txBody>
      </p:sp>
      <p:pic>
        <p:nvPicPr>
          <p:cNvPr id="14" name="Grafik 13" descr="Logo der TUD: einfarbig blau, Bildelement (punktsymetrische Anordnung zweier gleicher flächiger Winkelelemente) rechts daneben dreizeiliger Text: Technische Universität Dresden">
            <a:extLst>
              <a:ext uri="{FF2B5EF4-FFF2-40B4-BE49-F238E27FC236}">
                <a16:creationId xmlns:a16="http://schemas.microsoft.com/office/drawing/2014/main" id="{2ABD550D-91E8-47A8-B795-738A4BCA96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404813"/>
            <a:ext cx="1980000" cy="6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608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_Blau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DD5EDA3-D92A-4B08-8595-D60EA53E8AB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85058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5660C67F-FED1-4A52-8BB6-681602854C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3733800" cy="2196296"/>
          </a:xfrm>
          <a:prstGeom prst="rect">
            <a:avLst/>
          </a:prstGeom>
        </p:spPr>
        <p:txBody>
          <a:bodyPr anchor="t"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12" name="Untertitel 2">
            <a:extLst>
              <a:ext uri="{FF2B5EF4-FFF2-40B4-BE49-F238E27FC236}">
                <a16:creationId xmlns:a16="http://schemas.microsoft.com/office/drawing/2014/main" id="{1479E72A-70A9-4EE1-A77B-8E907C4A2D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1736725"/>
            <a:ext cx="3733800" cy="1404937"/>
          </a:xfrm>
        </p:spPr>
        <p:txBody>
          <a:bodyPr anchor="b"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13" name="Untertitel 2">
            <a:extLst>
              <a:ext uri="{FF2B5EF4-FFF2-40B4-BE49-F238E27FC236}">
                <a16:creationId xmlns:a16="http://schemas.microsoft.com/office/drawing/2014/main" id="{C549F246-3DE0-4A33-89D1-F3F79D06D451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 txBox="1">
            <a:spLocks/>
          </p:cNvSpPr>
          <p:nvPr userDrawn="1"/>
        </p:nvSpPr>
        <p:spPr>
          <a:xfrm>
            <a:off x="597543" y="6057900"/>
            <a:ext cx="3737903" cy="395287"/>
          </a:xfrm>
          <a:prstGeom prst="rect">
            <a:avLst/>
          </a:prstGeom>
        </p:spPr>
        <p:txBody>
          <a:bodyPr vert="horz" wrap="none" lIns="0" tIns="25200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2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reffen</a:t>
            </a:r>
            <a:r>
              <a:rPr lang="de-DE" sz="1200" kern="120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Kooperationsschulen, Motivation</a:t>
            </a:r>
            <a:endParaRPr lang="de-DE" sz="1200" dirty="0"/>
          </a:p>
        </p:txBody>
      </p:sp>
      <p:pic>
        <p:nvPicPr>
          <p:cNvPr id="14" name="Grafik 13" descr="Logo der TUD: einfarbig blau, Bildelement (punktsymetrische Anordnung zweier gleicher flächiger Winkelelemente) rechts daneben dreizeiliger Text: Technische Universität Dresden">
            <a:extLst>
              <a:ext uri="{FF2B5EF4-FFF2-40B4-BE49-F238E27FC236}">
                <a16:creationId xmlns:a16="http://schemas.microsoft.com/office/drawing/2014/main" id="{2ABD550D-91E8-47A8-B795-738A4BCA96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404813"/>
            <a:ext cx="1980000" cy="660000"/>
          </a:xfrm>
          <a:prstGeom prst="rect">
            <a:avLst/>
          </a:prstGeom>
        </p:spPr>
      </p:pic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BBB40F93-65D6-4149-B050-3391578239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62475" y="-1"/>
            <a:ext cx="11220449" cy="6867666"/>
          </a:xfrm>
          <a:custGeom>
            <a:avLst/>
            <a:gdLst>
              <a:gd name="connsiteX0" fmla="*/ 0 w 11204656"/>
              <a:gd name="connsiteY0" fmla="*/ 0 h 6858000"/>
              <a:gd name="connsiteX1" fmla="*/ 11204656 w 11204656"/>
              <a:gd name="connsiteY1" fmla="*/ 0 h 6858000"/>
              <a:gd name="connsiteX2" fmla="*/ 11204656 w 11204656"/>
              <a:gd name="connsiteY2" fmla="*/ 6858000 h 6858000"/>
              <a:gd name="connsiteX3" fmla="*/ 1215824 w 1120465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04656" h="6858000">
                <a:moveTo>
                  <a:pt x="0" y="0"/>
                </a:moveTo>
                <a:lnTo>
                  <a:pt x="11204656" y="0"/>
                </a:lnTo>
                <a:lnTo>
                  <a:pt x="11204656" y="6858000"/>
                </a:lnTo>
                <a:lnTo>
                  <a:pt x="1215824" y="6858000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de-DE" smtClean="0"/>
              <a:t>Bild durch Klicken auf Symbol hinzufügen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979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AE24BA-B819-4480-B7C5-BEEF871BD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2374"/>
            <a:ext cx="10972800" cy="531102"/>
          </a:xfrm>
          <a:prstGeom prst="rect">
            <a:avLst/>
          </a:prstGeom>
        </p:spPr>
        <p:txBody>
          <a:bodyPr/>
          <a:lstStyle>
            <a:lvl1pPr>
              <a:defRPr b="0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EAB754-52DE-483E-9141-006ADE499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949124"/>
            <a:ext cx="10972801" cy="4892877"/>
          </a:xfr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30000"/>
              <a:buFont typeface="Wingdings" panose="05000000000000000000" pitchFamily="2" charset="2"/>
              <a:buChar char="v"/>
              <a:tabLst/>
              <a:defRPr>
                <a:solidFill>
                  <a:schemeClr val="accent1"/>
                </a:solidFill>
              </a:defRPr>
            </a:lvl1pPr>
            <a:lvl2pPr marL="0" marR="0" indent="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anose="05000000000000000000" pitchFamily="2" charset="2"/>
              <a:buChar char="v"/>
              <a:tabLst/>
              <a:defRPr sz="2000">
                <a:solidFill>
                  <a:schemeClr val="accent1"/>
                </a:solidFill>
              </a:defRPr>
            </a:lvl2pPr>
            <a:lvl3pPr marL="623888" marR="0" indent="-2635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75000"/>
              <a:buFont typeface="Arial" panose="020B0604020202020204" pitchFamily="34" charset="0"/>
              <a:buChar char="•"/>
              <a:tabLst/>
              <a:defRPr sz="1800">
                <a:solidFill>
                  <a:schemeClr val="accent1"/>
                </a:solidFill>
              </a:defRPr>
            </a:lvl3pPr>
            <a:lvl4pPr marL="803275" indent="-179388">
              <a:buSzPct val="125000"/>
              <a:buFont typeface="Wingdings" panose="05000000000000000000" pitchFamily="2" charset="2"/>
              <a:buChar char="§"/>
              <a:defRPr sz="1800">
                <a:solidFill>
                  <a:schemeClr val="accent1"/>
                </a:solidFill>
              </a:defRPr>
            </a:lvl4pPr>
            <a:lvl5pPr marL="984250" indent="-173038">
              <a:buFont typeface="Symbol" panose="05050102010706020507" pitchFamily="18" charset="2"/>
              <a:buChar char="-"/>
              <a:defRPr sz="1600">
                <a:solidFill>
                  <a:schemeClr val="accent1"/>
                </a:solidFill>
              </a:defRPr>
            </a:lvl5pPr>
            <a:lvl6pPr marL="0" indent="0">
              <a:buNone/>
              <a:defRPr/>
            </a:lvl6pPr>
            <a:lvl8pPr marL="1081088" indent="-114300">
              <a:buFont typeface="Arial" panose="020B0604020202020204" pitchFamily="34" charset="0"/>
              <a:buChar char="•"/>
              <a:defRPr sz="1600">
                <a:solidFill>
                  <a:schemeClr val="accent1"/>
                </a:solidFill>
              </a:defRPr>
            </a:lvl8pPr>
            <a:lvl9pPr marL="685800" indent="0">
              <a:buNone/>
              <a:defRPr/>
            </a:lvl9pPr>
          </a:lstStyle>
          <a:p>
            <a:pPr lvl="0"/>
            <a:r>
              <a:rPr lang="de-DE" dirty="0" smtClean="0"/>
              <a:t>Formatvorlagen des Textmasters bearbeiten</a:t>
            </a:r>
          </a:p>
          <a:p>
            <a:pPr lvl="2"/>
            <a:r>
              <a:rPr lang="de-DE" dirty="0" smtClean="0"/>
              <a:t>Zweite Ebene</a:t>
            </a:r>
          </a:p>
          <a:p>
            <a:pPr lvl="3"/>
            <a:r>
              <a:rPr lang="de-DE" dirty="0" smtClean="0"/>
              <a:t>Dritte Ebene</a:t>
            </a:r>
          </a:p>
          <a:p>
            <a:pPr lvl="4"/>
            <a:r>
              <a:rPr lang="de-DE" dirty="0" smtClean="0"/>
              <a:t>Vierte Ebene</a:t>
            </a:r>
          </a:p>
          <a:p>
            <a:pPr lvl="7"/>
            <a:r>
              <a:rPr lang="de-DE" dirty="0" smtClean="0"/>
              <a:t>Fünfte Ebene</a:t>
            </a:r>
          </a:p>
          <a:p>
            <a:pPr lvl="3"/>
            <a:endParaRPr lang="de-DE" dirty="0" smtClean="0"/>
          </a:p>
          <a:p>
            <a:pPr lvl="4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632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Layoutvorga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AE24BA-B819-4480-B7C5-BEEF871BD6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04813"/>
            <a:ext cx="10972800" cy="6477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Titel Schriftgröße 32pt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EAB754-52DE-483E-9141-006ADE49988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599" y="1736725"/>
            <a:ext cx="10972801" cy="4105275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de-DE" dirty="0"/>
              <a:t>Mastertextformat Schriftgröße 20pt</a:t>
            </a:r>
            <a:br>
              <a:rPr lang="de-DE" dirty="0"/>
            </a:br>
            <a:r>
              <a:rPr lang="de-DE" dirty="0"/>
              <a:t>(Kann vergrößert werden auf 24pt, Minimum Schriftgröße 16 </a:t>
            </a:r>
            <a:r>
              <a:rPr lang="de-DE" dirty="0" err="1"/>
              <a:t>pt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Die Schriftgrößen wurde in folgenden Räumen getestet</a:t>
            </a:r>
          </a:p>
          <a:p>
            <a:pPr lvl="2"/>
            <a:r>
              <a:rPr lang="de-DE" dirty="0"/>
              <a:t>HSZ Audimax</a:t>
            </a:r>
          </a:p>
          <a:p>
            <a:pPr lvl="2"/>
            <a:r>
              <a:rPr lang="de-DE" dirty="0"/>
              <a:t>HSZ Hörsaal 3</a:t>
            </a:r>
          </a:p>
          <a:p>
            <a:pPr lvl="2"/>
            <a:r>
              <a:rPr lang="de-DE" dirty="0"/>
              <a:t>HSZ Seminarraum klein</a:t>
            </a:r>
          </a:p>
          <a:p>
            <a:pPr lvl="1"/>
            <a:r>
              <a:rPr lang="de-DE" dirty="0"/>
              <a:t>In allen drei Räumen ist 20 und 24 </a:t>
            </a:r>
            <a:r>
              <a:rPr lang="de-DE" dirty="0" err="1"/>
              <a:t>pt</a:t>
            </a:r>
            <a:r>
              <a:rPr lang="de-DE" dirty="0"/>
              <a:t> gut lesbar. Im </a:t>
            </a:r>
            <a:r>
              <a:rPr lang="de-DE" dirty="0" err="1"/>
              <a:t>Seminaraum</a:t>
            </a:r>
            <a:r>
              <a:rPr lang="de-DE" dirty="0"/>
              <a:t> ist 16 </a:t>
            </a:r>
            <a:r>
              <a:rPr lang="de-DE" dirty="0" err="1"/>
              <a:t>pt</a:t>
            </a:r>
            <a:r>
              <a:rPr lang="de-DE" dirty="0"/>
              <a:t> grenzwertig klein.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6E97365-2970-48C5-8643-B05B104BD1FB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/>
          <p:nvPr userDrawn="1"/>
        </p:nvSpPr>
        <p:spPr>
          <a:xfrm>
            <a:off x="8075614" y="6057900"/>
            <a:ext cx="3506786" cy="395288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BC1589"/>
                </a:solidFill>
              </a:rPr>
              <a:t>Platz für Zweitlogos</a:t>
            </a:r>
            <a:endParaRPr lang="en-US" dirty="0">
              <a:solidFill>
                <a:srgbClr val="BC1589"/>
              </a:solidFill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471FF40-B767-4E15-B8F5-6DAC252E94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052513"/>
            <a:ext cx="12192000" cy="684212"/>
          </a:xfrm>
          <a:prstGeom prst="rect">
            <a:avLst/>
          </a:prstGeom>
          <a:solidFill>
            <a:srgbClr val="FFB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BC1589"/>
                </a:solidFill>
              </a:rPr>
              <a:t>Schutzraum</a:t>
            </a:r>
            <a:endParaRPr lang="en-US" dirty="0">
              <a:solidFill>
                <a:srgbClr val="BC1589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F07D106F-3835-4287-88EB-AAAD315A85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842000"/>
            <a:ext cx="12192000" cy="215900"/>
          </a:xfrm>
          <a:prstGeom prst="rect">
            <a:avLst/>
          </a:prstGeom>
          <a:solidFill>
            <a:srgbClr val="FFB9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rgbClr val="BC1589"/>
                </a:solidFill>
              </a:rPr>
              <a:t>Schutzraum</a:t>
            </a:r>
            <a:endParaRPr lang="en-US" dirty="0">
              <a:solidFill>
                <a:srgbClr val="BC15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325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086523"/>
            <a:ext cx="5378450" cy="508836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086523"/>
            <a:ext cx="5378450" cy="5088366"/>
          </a:xfrm>
        </p:spPr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B05E3CC9-E682-422B-B7B9-2A2A3E013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882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nhalte -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5378450" cy="647700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323191"/>
            <a:ext cx="5378450" cy="4916244"/>
          </a:xfrm>
        </p:spPr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Bildplatzhalter 5">
            <a:extLst>
              <a:ext uri="{FF2B5EF4-FFF2-40B4-BE49-F238E27FC236}">
                <a16:creationId xmlns:a16="http://schemas.microsoft.com/office/drawing/2014/main" id="{C2538BF5-19DF-4B5C-80A3-4548339C13B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03951" y="404812"/>
            <a:ext cx="5378450" cy="5318255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A0BE6F2D-5EC5-4864-A9A0-FC3ECA391A2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3951" y="5806048"/>
            <a:ext cx="5378449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238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509587"/>
          </a:xfrm>
          <a:prstGeom prst="rect">
            <a:avLst/>
          </a:prstGeo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086522"/>
            <a:ext cx="3506788" cy="5077609"/>
          </a:xfrm>
        </p:spPr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399" y="1086522"/>
            <a:ext cx="3516313" cy="5077609"/>
          </a:xfrm>
        </p:spPr>
        <p:txBody>
          <a:bodyPr/>
          <a:lstStyle/>
          <a:p>
            <a:pPr lvl="0"/>
            <a:r>
              <a:rPr lang="de-DE" dirty="0" smtClean="0"/>
              <a:t>Formatvorlagen des Textmasters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870569-2112-4A6F-963E-3D12B28F16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75613" y="1086522"/>
            <a:ext cx="3506787" cy="5077609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3506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nhalte -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404814"/>
            <a:ext cx="3506788" cy="275507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CBECC23C-3AC7-4872-8833-394650436FF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" y="3429000"/>
            <a:ext cx="3506788" cy="21955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0" name="Textplatzhalter 6">
            <a:extLst>
              <a:ext uri="{FF2B5EF4-FFF2-40B4-BE49-F238E27FC236}">
                <a16:creationId xmlns:a16="http://schemas.microsoft.com/office/drawing/2014/main" id="{280716C9-98F3-44C3-A27D-E96BE6D11A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1" y="5624513"/>
            <a:ext cx="35067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399" y="404814"/>
            <a:ext cx="3516313" cy="275507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FEFC7CA1-8B2C-4227-AB03-708CA25B752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43399" y="3429000"/>
            <a:ext cx="3516313" cy="21955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1" name="Textplatzhalter 6">
            <a:extLst>
              <a:ext uri="{FF2B5EF4-FFF2-40B4-BE49-F238E27FC236}">
                <a16:creationId xmlns:a16="http://schemas.microsoft.com/office/drawing/2014/main" id="{3CF89BD5-C523-4AD3-9AF6-B6AABF612D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52925" y="5624513"/>
            <a:ext cx="35067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870569-2112-4A6F-963E-3D12B28F16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8075613" y="404813"/>
            <a:ext cx="3506787" cy="2755076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Bildplatzhalter 5">
            <a:extLst>
              <a:ext uri="{FF2B5EF4-FFF2-40B4-BE49-F238E27FC236}">
                <a16:creationId xmlns:a16="http://schemas.microsoft.com/office/drawing/2014/main" id="{6FE31676-EF83-4ECE-8009-0FC4D5A7187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75613" y="3429000"/>
            <a:ext cx="3506787" cy="2195513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A4BDBAA4-F784-4AF6-8050-D275CB31D15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75612" y="5624513"/>
            <a:ext cx="35067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03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09D3A-1DA9-42E3-BD19-D18DF18C7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4"/>
            <a:ext cx="10972800" cy="6477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736725"/>
            <a:ext cx="2606675" cy="4105275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95663" y="1736725"/>
            <a:ext cx="2592387" cy="4105275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870569-2112-4A6F-963E-3D12B28F16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03950" y="1736724"/>
            <a:ext cx="2592388" cy="4105275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6651BA5-A3F0-4102-8AB5-302B2F2EFD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975725" y="1736724"/>
            <a:ext cx="2606675" cy="4105275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718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nhalte -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712EFA-292C-4FDE-8669-ECF55A14AF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404813"/>
            <a:ext cx="2606675" cy="273685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0" name="Bildplatzhalter 5">
            <a:extLst>
              <a:ext uri="{FF2B5EF4-FFF2-40B4-BE49-F238E27FC236}">
                <a16:creationId xmlns:a16="http://schemas.microsoft.com/office/drawing/2014/main" id="{6F1AB9C3-872C-41DD-AAFB-12824DBEE81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599" y="3429000"/>
            <a:ext cx="2606675" cy="219551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2" name="Textplatzhalter 6">
            <a:extLst>
              <a:ext uri="{FF2B5EF4-FFF2-40B4-BE49-F238E27FC236}">
                <a16:creationId xmlns:a16="http://schemas.microsoft.com/office/drawing/2014/main" id="{E9E05B2F-0577-47C9-8146-C4868416C57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1" y="5624513"/>
            <a:ext cx="2606674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71CA00-13E3-4CD8-95FE-107C69DD6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95663" y="404813"/>
            <a:ext cx="2592387" cy="273685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9" name="Bildplatzhalter 5">
            <a:extLst>
              <a:ext uri="{FF2B5EF4-FFF2-40B4-BE49-F238E27FC236}">
                <a16:creationId xmlns:a16="http://schemas.microsoft.com/office/drawing/2014/main" id="{9EF6DC9D-F43A-4B05-BC55-F3417C310F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95663" y="3429000"/>
            <a:ext cx="2592387" cy="219551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3" name="Textplatzhalter 6">
            <a:extLst>
              <a:ext uri="{FF2B5EF4-FFF2-40B4-BE49-F238E27FC236}">
                <a16:creationId xmlns:a16="http://schemas.microsoft.com/office/drawing/2014/main" id="{9C69ADDD-319E-4394-8BC9-FC045CE0722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95663" y="5624513"/>
            <a:ext cx="2592387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2870569-2112-4A6F-963E-3D12B28F16F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03950" y="404812"/>
            <a:ext cx="2592388" cy="273685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8" name="Bildplatzhalter 5">
            <a:extLst>
              <a:ext uri="{FF2B5EF4-FFF2-40B4-BE49-F238E27FC236}">
                <a16:creationId xmlns:a16="http://schemas.microsoft.com/office/drawing/2014/main" id="{D28AB6FB-FFC3-4AE6-90AB-D58E7C728BA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03949" y="3429000"/>
            <a:ext cx="2592388" cy="219551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4" name="Textplatzhalter 6">
            <a:extLst>
              <a:ext uri="{FF2B5EF4-FFF2-40B4-BE49-F238E27FC236}">
                <a16:creationId xmlns:a16="http://schemas.microsoft.com/office/drawing/2014/main" id="{744C123A-AE63-4AD9-ACB1-ADF4103150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03950" y="5624513"/>
            <a:ext cx="25923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F6651BA5-A3F0-4102-8AB5-302B2F2EFD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975725" y="404812"/>
            <a:ext cx="2606675" cy="273685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1" name="Bildplatzhalter 5">
            <a:extLst>
              <a:ext uri="{FF2B5EF4-FFF2-40B4-BE49-F238E27FC236}">
                <a16:creationId xmlns:a16="http://schemas.microsoft.com/office/drawing/2014/main" id="{F80E9119-D6F6-4FA2-9F16-025406D0F87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975725" y="3429000"/>
            <a:ext cx="2606675" cy="2195514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 dirty="0"/>
          </a:p>
        </p:txBody>
      </p:sp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55313796-962D-4CF1-AC12-A82B830904C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90012" y="5624513"/>
            <a:ext cx="2592388" cy="433387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666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7D54C4-ACE0-4B7B-B43C-B80F732EA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4"/>
            <a:ext cx="10972800" cy="6477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41816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9427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7AA28B-E0BB-4588-9126-08A9723C34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9D899A4-C882-4DED-9C15-ACC467479FE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5D0AE451-788D-480F-872A-9EB3DCE41B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3950" y="6057900"/>
            <a:ext cx="5378450" cy="441588"/>
          </a:xfrm>
        </p:spPr>
        <p:txBody>
          <a:bodyPr anchor="b" anchorCtr="0"/>
          <a:lstStyle>
            <a:lvl1pPr algn="r">
              <a:defRPr sz="1200" i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536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beginn_bl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733801"/>
            <a:ext cx="10972800" cy="914400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4968241"/>
            <a:ext cx="10972800" cy="87376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6648956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beginn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733801"/>
            <a:ext cx="10972800" cy="914400"/>
          </a:xfrm>
        </p:spPr>
        <p:txBody>
          <a:bodyPr/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4968241"/>
            <a:ext cx="10972800" cy="873760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0241738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beginn_Blau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DD5EDA3-D92A-4B08-8595-D60EA53E8AB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144DEC0-CBFA-4BDA-A78C-86ED757F727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FA055B95-2710-46A2-8317-9CAA31D4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73124"/>
            <a:ext cx="3506788" cy="2268539"/>
          </a:xfrm>
          <a:prstGeom prst="rect">
            <a:avLst/>
          </a:prstGeom>
        </p:spPr>
        <p:txBody>
          <a:bodyPr tIns="0"/>
          <a:lstStyle>
            <a:lvl1pPr>
              <a:defRPr lang="de-DE" dirty="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A522852-F16F-46A0-B72D-3039550F8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3141662"/>
            <a:ext cx="3506788" cy="2700338"/>
          </a:xfrm>
          <a:prstGeom prst="rect">
            <a:avLst/>
          </a:prstGeom>
        </p:spPr>
        <p:txBody>
          <a:bodyPr anchor="b" anchorCtr="0"/>
          <a:lstStyle>
            <a:lvl1pPr>
              <a:defRPr lang="de-DE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4455023C-E286-4137-97BF-103515D6434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43400" y="-7706136"/>
            <a:ext cx="14132540" cy="14874190"/>
          </a:xfrm>
          <a:custGeom>
            <a:avLst/>
            <a:gdLst>
              <a:gd name="connsiteX0" fmla="*/ 14132540 w 14132540"/>
              <a:gd name="connsiteY0" fmla="*/ 0 h 14874190"/>
              <a:gd name="connsiteX1" fmla="*/ 14132540 w 14132540"/>
              <a:gd name="connsiteY1" fmla="*/ 8549569 h 14874190"/>
              <a:gd name="connsiteX2" fmla="*/ 7807920 w 14132540"/>
              <a:gd name="connsiteY2" fmla="*/ 14874190 h 14874190"/>
              <a:gd name="connsiteX3" fmla="*/ 1318488 w 14132540"/>
              <a:gd name="connsiteY3" fmla="*/ 14874190 h 14874190"/>
              <a:gd name="connsiteX4" fmla="*/ 0 w 14132540"/>
              <a:gd name="connsiteY4" fmla="*/ 7437096 h 14874190"/>
              <a:gd name="connsiteX5" fmla="*/ 6695444 w 14132540"/>
              <a:gd name="connsiteY5" fmla="*/ 7437096 h 14874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132540" h="14874190">
                <a:moveTo>
                  <a:pt x="14132540" y="0"/>
                </a:moveTo>
                <a:lnTo>
                  <a:pt x="14132540" y="8549569"/>
                </a:lnTo>
                <a:lnTo>
                  <a:pt x="7807920" y="14874190"/>
                </a:lnTo>
                <a:lnTo>
                  <a:pt x="1318488" y="14874190"/>
                </a:lnTo>
                <a:lnTo>
                  <a:pt x="0" y="7437096"/>
                </a:lnTo>
                <a:lnTo>
                  <a:pt x="6695444" y="7437096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de-DE" smtClean="0"/>
              <a:t>Bild durch Klicken auf Symbol hinzufügen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7086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beginn_Weiß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5144DEC0-CBFA-4BDA-A78C-86ED757F727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FA055B95-2710-46A2-8317-9CAA31D4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73124"/>
            <a:ext cx="5378450" cy="863601"/>
          </a:xfrm>
          <a:prstGeom prst="rect">
            <a:avLst/>
          </a:prstGeom>
        </p:spPr>
        <p:txBody>
          <a:bodyPr tIns="0"/>
          <a:lstStyle>
            <a:lvl1pPr>
              <a:defRPr lang="de-DE" dirty="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A522852-F16F-46A0-B72D-3039550F8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3141662"/>
            <a:ext cx="3506788" cy="2700337"/>
          </a:xfrm>
          <a:prstGeom prst="rect">
            <a:avLst/>
          </a:prstGeom>
        </p:spPr>
        <p:txBody>
          <a:bodyPr anchor="b" anchorCtr="0"/>
          <a:lstStyle>
            <a:lvl1pPr>
              <a:defRPr lang="de-DE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6D9D1B83-BB64-4D87-85E3-7B792A9EDE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43400" y="-2537398"/>
            <a:ext cx="13780478" cy="14516845"/>
          </a:xfrm>
          <a:custGeom>
            <a:avLst/>
            <a:gdLst>
              <a:gd name="connsiteX0" fmla="*/ 6162192 w 13780478"/>
              <a:gd name="connsiteY0" fmla="*/ 0 h 14516845"/>
              <a:gd name="connsiteX1" fmla="*/ 12500658 w 13780478"/>
              <a:gd name="connsiteY1" fmla="*/ 0 h 14516845"/>
              <a:gd name="connsiteX2" fmla="*/ 13780478 w 13780478"/>
              <a:gd name="connsiteY2" fmla="*/ 7258316 h 14516845"/>
              <a:gd name="connsiteX3" fmla="*/ 7258530 w 13780478"/>
              <a:gd name="connsiteY3" fmla="*/ 7258316 h 14516845"/>
              <a:gd name="connsiteX4" fmla="*/ 0 w 13780478"/>
              <a:gd name="connsiteY4" fmla="*/ 14516845 h 14516845"/>
              <a:gd name="connsiteX5" fmla="*/ 212 w 13780478"/>
              <a:gd name="connsiteY5" fmla="*/ 6162191 h 14516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80478" h="14516845">
                <a:moveTo>
                  <a:pt x="6162192" y="0"/>
                </a:moveTo>
                <a:lnTo>
                  <a:pt x="12500658" y="0"/>
                </a:lnTo>
                <a:lnTo>
                  <a:pt x="13780478" y="7258316"/>
                </a:lnTo>
                <a:lnTo>
                  <a:pt x="7258530" y="7258316"/>
                </a:lnTo>
                <a:lnTo>
                  <a:pt x="0" y="14516845"/>
                </a:lnTo>
                <a:lnTo>
                  <a:pt x="212" y="6162191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de-DE" smtClean="0"/>
              <a:t>Bild durch Klicken auf Symbol hinzufügen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084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beginn_Farb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DD5EDA3-D92A-4B08-8595-D60EA53E8AB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FA055B95-2710-46A2-8317-9CAA31D4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73124"/>
            <a:ext cx="3506788" cy="1382897"/>
          </a:xfrm>
          <a:prstGeom prst="rect">
            <a:avLst/>
          </a:prstGeom>
        </p:spPr>
        <p:txBody>
          <a:bodyPr tIns="0"/>
          <a:lstStyle>
            <a:lvl1pPr>
              <a:defRPr lang="de-DE" dirty="0"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A522852-F16F-46A0-B72D-3039550F8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599" y="2461846"/>
            <a:ext cx="3506789" cy="1254492"/>
          </a:xfrm>
          <a:prstGeom prst="rect">
            <a:avLst/>
          </a:prstGeom>
        </p:spPr>
        <p:txBody>
          <a:bodyPr anchor="t" anchorCtr="0"/>
          <a:lstStyle>
            <a:lvl1pPr>
              <a:defRPr lang="de-DE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26D725AF-5383-4E5D-A2D3-3FABBEC0B67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1768456" y="-9550923"/>
            <a:ext cx="13977778" cy="25385171"/>
          </a:xfrm>
          <a:custGeom>
            <a:avLst/>
            <a:gdLst>
              <a:gd name="connsiteX0" fmla="*/ 6127784 w 13977778"/>
              <a:gd name="connsiteY0" fmla="*/ 0 h 25385171"/>
              <a:gd name="connsiteX1" fmla="*/ 13977778 w 13977778"/>
              <a:gd name="connsiteY1" fmla="*/ 7849993 h 25385171"/>
              <a:gd name="connsiteX2" fmla="*/ 13977778 w 13977778"/>
              <a:gd name="connsiteY2" fmla="*/ 19429729 h 25385171"/>
              <a:gd name="connsiteX3" fmla="*/ 8022336 w 13977778"/>
              <a:gd name="connsiteY3" fmla="*/ 25385171 h 25385171"/>
              <a:gd name="connsiteX4" fmla="*/ 0 w 13977778"/>
              <a:gd name="connsiteY4" fmla="*/ 19767992 h 25385171"/>
              <a:gd name="connsiteX5" fmla="*/ 6127960 w 13977778"/>
              <a:gd name="connsiteY5" fmla="*/ 13640034 h 25385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77778" h="25385171">
                <a:moveTo>
                  <a:pt x="6127784" y="0"/>
                </a:moveTo>
                <a:lnTo>
                  <a:pt x="13977778" y="7849993"/>
                </a:lnTo>
                <a:lnTo>
                  <a:pt x="13977778" y="19429729"/>
                </a:lnTo>
                <a:lnTo>
                  <a:pt x="8022336" y="25385171"/>
                </a:lnTo>
                <a:lnTo>
                  <a:pt x="0" y="19767992"/>
                </a:lnTo>
                <a:lnTo>
                  <a:pt x="6127960" y="13640034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de-DE" smtClean="0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0753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itat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3">
            <a:extLst>
              <a:ext uri="{FF2B5EF4-FFF2-40B4-BE49-F238E27FC236}">
                <a16:creationId xmlns:a16="http://schemas.microsoft.com/office/drawing/2014/main" id="{2664A485-C158-4BFC-B46D-7201DF28B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873125"/>
            <a:ext cx="10972800" cy="4173438"/>
          </a:xfrm>
        </p:spPr>
        <p:txBody>
          <a:bodyPr/>
          <a:lstStyle>
            <a:lvl1pPr>
              <a:defRPr lang="de-DE" sz="3600" b="0" i="1" kern="1200" dirty="0">
                <a:solidFill>
                  <a:schemeClr val="tx1"/>
                </a:solidFill>
                <a:latin typeface="Noto Serif Light" panose="02020502060505020204" pitchFamily="18"/>
                <a:ea typeface="Noto Serif Light" panose="02020502060505020204" pitchFamily="18"/>
                <a:cs typeface="Noto Serif Light" panose="02020502060505020204" pitchFamily="18"/>
              </a:defRPr>
            </a:lvl1pPr>
          </a:lstStyle>
          <a:p>
            <a:pPr lvl="0"/>
            <a:r>
              <a:rPr lang="de-DE" dirty="0"/>
              <a:t>Zitat</a:t>
            </a:r>
          </a:p>
        </p:txBody>
      </p:sp>
      <p:sp>
        <p:nvSpPr>
          <p:cNvPr id="6" name="Textplatzhalter 6">
            <a:extLst>
              <a:ext uri="{FF2B5EF4-FFF2-40B4-BE49-F238E27FC236}">
                <a16:creationId xmlns:a16="http://schemas.microsoft.com/office/drawing/2014/main" id="{26026BCD-A072-422C-AB4B-2FA548C4F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354320"/>
            <a:ext cx="10972800" cy="487680"/>
          </a:xfrm>
        </p:spPr>
        <p:txBody>
          <a:bodyPr anchor="b" anchorCtr="0"/>
          <a:lstStyle>
            <a:lvl1pPr>
              <a:defRPr sz="1400" i="0">
                <a:latin typeface="+mj-lt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Wer wird zitiert, Quelle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1161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itat_Far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D79737FE-1C79-470F-BA5B-0406C5992B8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7061B13-C907-4A87-B55A-8284A73D5D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873125"/>
            <a:ext cx="10972800" cy="4173438"/>
          </a:xfrm>
        </p:spPr>
        <p:txBody>
          <a:bodyPr/>
          <a:lstStyle>
            <a:lvl1pPr>
              <a:defRPr lang="de-DE" sz="3200" i="1" dirty="0">
                <a:solidFill>
                  <a:schemeClr val="bg1"/>
                </a:solidFill>
                <a:latin typeface="Noto Serif Light" panose="02020502060505020204" pitchFamily="18"/>
                <a:ea typeface="Noto Serif Light" panose="02020502060505020204" pitchFamily="18"/>
                <a:cs typeface="Noto Serif Light" panose="02020502060505020204" pitchFamily="18"/>
              </a:defRPr>
            </a:lvl1pPr>
          </a:lstStyle>
          <a:p>
            <a:pPr lvl="0"/>
            <a:r>
              <a:rPr lang="de-DE" dirty="0"/>
              <a:t>Zitat</a:t>
            </a:r>
          </a:p>
        </p:txBody>
      </p:sp>
      <p:sp>
        <p:nvSpPr>
          <p:cNvPr id="6" name="Textplatzhalter 6">
            <a:extLst>
              <a:ext uri="{FF2B5EF4-FFF2-40B4-BE49-F238E27FC236}">
                <a16:creationId xmlns:a16="http://schemas.microsoft.com/office/drawing/2014/main" id="{26026BCD-A072-422C-AB4B-2FA548C4F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354320"/>
            <a:ext cx="10972800" cy="487680"/>
          </a:xfrm>
        </p:spPr>
        <p:txBody>
          <a:bodyPr anchor="b" anchorCtr="0"/>
          <a:lstStyle>
            <a:lvl1pPr>
              <a:defRPr lang="en-US" sz="1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Wer wird zitiert, Quelle</a:t>
            </a:r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A048EAF-9787-48D5-83DB-543645FD843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655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itat_Farbe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E4E10E8-4BB9-460B-9BDB-62195F7C8E1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0C75E21A-6BBF-4B32-A70F-301838EEE2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873125"/>
            <a:ext cx="5378450" cy="4173438"/>
          </a:xfrm>
        </p:spPr>
        <p:txBody>
          <a:bodyPr/>
          <a:lstStyle>
            <a:lvl1pPr>
              <a:defRPr lang="de-DE" sz="3600" b="0" i="1" kern="1200" dirty="0">
                <a:solidFill>
                  <a:schemeClr val="tx1"/>
                </a:solidFill>
                <a:latin typeface="Noto Serif Light" panose="02020502060505020204" pitchFamily="18"/>
                <a:ea typeface="Noto Serif Light" panose="02020502060505020204" pitchFamily="18"/>
                <a:cs typeface="Noto Serif Light" panose="02020502060505020204" pitchFamily="18"/>
              </a:defRPr>
            </a:lvl1pPr>
          </a:lstStyle>
          <a:p>
            <a:pPr lvl="0"/>
            <a:r>
              <a:rPr lang="de-DE" dirty="0"/>
              <a:t>Zitat</a:t>
            </a:r>
          </a:p>
        </p:txBody>
      </p:sp>
      <p:sp>
        <p:nvSpPr>
          <p:cNvPr id="6" name="Textplatzhalter 6">
            <a:extLst>
              <a:ext uri="{FF2B5EF4-FFF2-40B4-BE49-F238E27FC236}">
                <a16:creationId xmlns:a16="http://schemas.microsoft.com/office/drawing/2014/main" id="{26026BCD-A072-422C-AB4B-2FA548C4F7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5624512"/>
            <a:ext cx="5378450" cy="433387"/>
          </a:xfrm>
        </p:spPr>
        <p:txBody>
          <a:bodyPr anchor="b" anchorCtr="0"/>
          <a:lstStyle>
            <a:lvl1pPr>
              <a:defRPr sz="1400" i="0">
                <a:latin typeface="+mj-lt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Wer wird zitiert, Quelle</a:t>
            </a:r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5A73340-69A4-498B-8B80-80BE3D0772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9" name="Bildplatzhalter 8">
            <a:extLst>
              <a:ext uri="{FF2B5EF4-FFF2-40B4-BE49-F238E27FC236}">
                <a16:creationId xmlns:a16="http://schemas.microsoft.com/office/drawing/2014/main" id="{2EB2E58B-9728-4374-A113-BCFD69F6357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15598" y="-4693921"/>
            <a:ext cx="10770898" cy="19561127"/>
          </a:xfrm>
          <a:custGeom>
            <a:avLst/>
            <a:gdLst>
              <a:gd name="connsiteX0" fmla="*/ 6127784 w 13977778"/>
              <a:gd name="connsiteY0" fmla="*/ 0 h 25385171"/>
              <a:gd name="connsiteX1" fmla="*/ 13977778 w 13977778"/>
              <a:gd name="connsiteY1" fmla="*/ 7849993 h 25385171"/>
              <a:gd name="connsiteX2" fmla="*/ 13977778 w 13977778"/>
              <a:gd name="connsiteY2" fmla="*/ 19429729 h 25385171"/>
              <a:gd name="connsiteX3" fmla="*/ 8022336 w 13977778"/>
              <a:gd name="connsiteY3" fmla="*/ 25385171 h 25385171"/>
              <a:gd name="connsiteX4" fmla="*/ 0 w 13977778"/>
              <a:gd name="connsiteY4" fmla="*/ 19767992 h 25385171"/>
              <a:gd name="connsiteX5" fmla="*/ 6127960 w 13977778"/>
              <a:gd name="connsiteY5" fmla="*/ 13640034 h 25385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77778" h="25385171">
                <a:moveTo>
                  <a:pt x="6127784" y="0"/>
                </a:moveTo>
                <a:lnTo>
                  <a:pt x="13977778" y="7849993"/>
                </a:lnTo>
                <a:lnTo>
                  <a:pt x="13977778" y="19429729"/>
                </a:lnTo>
                <a:lnTo>
                  <a:pt x="8022336" y="25385171"/>
                </a:lnTo>
                <a:lnTo>
                  <a:pt x="0" y="19767992"/>
                </a:lnTo>
                <a:lnTo>
                  <a:pt x="6127960" y="13640034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de-DE" smtClean="0"/>
              <a:t>Bild durch Klicken auf Symbol hinzufügen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5307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3" y="285750"/>
            <a:ext cx="10363200" cy="6477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77333" y="1314450"/>
            <a:ext cx="50800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960533" y="1314450"/>
            <a:ext cx="50800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083D2571-2640-428E-9F4B-5282921707C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863174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4CBF0-6E3E-FA2B-13F9-7753BE0AB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AB3A0-57B2-CA7A-79CC-620AEE6BB5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17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2B278B-4C64-D514-743E-EA129A626A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17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11" name="Footer Placeholder 22">
            <a:extLst>
              <a:ext uri="{FF2B5EF4-FFF2-40B4-BE49-F238E27FC236}">
                <a16:creationId xmlns:a16="http://schemas.microsoft.com/office/drawing/2014/main" id="{72E68252-2280-E829-CAC4-BA813A2E54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-5355" y="6310312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srgbClr val="CA7764"/>
                </a:solidFill>
                <a:latin typeface="Berlin Sans FB Demi" panose="020E0802020502020306" pitchFamily="34" charset="0"/>
                <a:cs typeface="Gisha" panose="020F0502020204030204" pitchFamily="34" charset="-79"/>
              </a:rPr>
              <a:t>Michael Kobel, </a:t>
            </a:r>
          </a:p>
          <a:p>
            <a:r>
              <a:rPr lang="en-US" sz="1200" dirty="0" smtClean="0">
                <a:solidFill>
                  <a:srgbClr val="CA7764"/>
                </a:solidFill>
                <a:latin typeface="Berlin Sans FB" panose="020E0602020502020306" pitchFamily="34" charset="0"/>
                <a:cs typeface="Gisha" panose="020F0502020204030204" pitchFamily="34" charset="-79"/>
              </a:rPr>
              <a:t>TU Dresden</a:t>
            </a:r>
            <a:endParaRPr lang="en-DE" sz="1200" dirty="0"/>
          </a:p>
        </p:txBody>
      </p:sp>
    </p:spTree>
    <p:extLst>
      <p:ext uri="{BB962C8B-B14F-4D97-AF65-F5344CB8AC3E}">
        <p14:creationId xmlns:p14="http://schemas.microsoft.com/office/powerpoint/2010/main" val="19307106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V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A03FB50-6373-4EEB-AE2A-E41E5293A9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-7056120"/>
            <a:ext cx="23070503" cy="2307050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2997200"/>
            <a:ext cx="10972800" cy="719138"/>
          </a:xfrm>
          <a:prstGeom prst="rect">
            <a:avLst/>
          </a:prstGeom>
        </p:spPr>
        <p:txBody>
          <a:bodyPr tIns="0"/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1" y="4297679"/>
            <a:ext cx="10972800" cy="1544321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6790176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V_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A03FB50-6373-4EEB-AE2A-E41E5293A9C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58240" y="-6925627"/>
            <a:ext cx="14660880" cy="1466088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D88D79D-95E0-48C6-B019-1226D5FFE88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1F6757A7-BF21-40B3-87C7-F536EB125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52513"/>
            <a:ext cx="10972800" cy="9144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8" name="Textplatzhalter 8">
            <a:extLst>
              <a:ext uri="{FF2B5EF4-FFF2-40B4-BE49-F238E27FC236}">
                <a16:creationId xmlns:a16="http://schemas.microsoft.com/office/drawing/2014/main" id="{8A27A73C-FDCC-408D-8A9B-5EBAC19162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286952"/>
            <a:ext cx="10972800" cy="114204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493732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V_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369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5" name="Grafik 7">
            <a:extLst>
              <a:ext uri="{FF2B5EF4-FFF2-40B4-BE49-F238E27FC236}">
                <a16:creationId xmlns:a16="http://schemas.microsoft.com/office/drawing/2014/main" id="{ACAEB40F-408E-4739-B8F1-87C3D3468D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-5498743" y="-5465484"/>
            <a:ext cx="17788812" cy="17788968"/>
            <a:chOff x="-14264640" y="-3715061"/>
            <a:chExt cx="22488583" cy="22488781"/>
          </a:xfrm>
          <a:solidFill>
            <a:schemeClr val="accent2"/>
          </a:solidFill>
        </p:grpSpPr>
        <p:sp>
          <p:nvSpPr>
            <p:cNvPr id="6" name="Freihandform: Form 5">
              <a:extLst>
                <a:ext uri="{FF2B5EF4-FFF2-40B4-BE49-F238E27FC236}">
                  <a16:creationId xmlns:a16="http://schemas.microsoft.com/office/drawing/2014/main" id="{A195269A-E3C2-4E88-93E3-F49E631252D9}"/>
                </a:ext>
              </a:extLst>
            </p:cNvPr>
            <p:cNvSpPr/>
            <p:nvPr/>
          </p:nvSpPr>
          <p:spPr>
            <a:xfrm>
              <a:off x="-7293192" y="-3715061"/>
              <a:ext cx="15517136" cy="14730115"/>
            </a:xfrm>
            <a:custGeom>
              <a:avLst/>
              <a:gdLst>
                <a:gd name="connsiteX0" fmla="*/ 15517137 w 15517136"/>
                <a:gd name="connsiteY0" fmla="*/ 13362007 h 14730115"/>
                <a:gd name="connsiteX1" fmla="*/ 7758668 w 15517136"/>
                <a:gd name="connsiteY1" fmla="*/ 14730115 h 14730115"/>
                <a:gd name="connsiteX2" fmla="*/ 7758668 w 15517136"/>
                <a:gd name="connsiteY2" fmla="*/ 7758667 h 14730115"/>
                <a:gd name="connsiteX3" fmla="*/ 0 w 15517136"/>
                <a:gd name="connsiteY3" fmla="*/ 0 h 14730115"/>
                <a:gd name="connsiteX4" fmla="*/ 8930316 w 15517136"/>
                <a:gd name="connsiteY4" fmla="*/ 198 h 14730115"/>
                <a:gd name="connsiteX5" fmla="*/ 15517137 w 15517136"/>
                <a:gd name="connsiteY5" fmla="*/ 6586821 h 14730115"/>
                <a:gd name="connsiteX6" fmla="*/ 15517137 w 15517136"/>
                <a:gd name="connsiteY6" fmla="*/ 13362007 h 14730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17136" h="14730115">
                  <a:moveTo>
                    <a:pt x="15517137" y="13362007"/>
                  </a:moveTo>
                  <a:lnTo>
                    <a:pt x="7758668" y="14730115"/>
                  </a:lnTo>
                  <a:lnTo>
                    <a:pt x="7758668" y="7758667"/>
                  </a:lnTo>
                  <a:lnTo>
                    <a:pt x="0" y="0"/>
                  </a:lnTo>
                  <a:lnTo>
                    <a:pt x="8930316" y="198"/>
                  </a:lnTo>
                  <a:lnTo>
                    <a:pt x="15517137" y="6586821"/>
                  </a:lnTo>
                  <a:lnTo>
                    <a:pt x="15517137" y="13362007"/>
                  </a:lnTo>
                  <a:close/>
                </a:path>
              </a:pathLst>
            </a:custGeom>
            <a:grpFill/>
            <a:ln w="197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ihandform: Form 6">
              <a:extLst>
                <a:ext uri="{FF2B5EF4-FFF2-40B4-BE49-F238E27FC236}">
                  <a16:creationId xmlns:a16="http://schemas.microsoft.com/office/drawing/2014/main" id="{1539E4E4-5E00-4985-8757-11EFDE979DB4}"/>
                </a:ext>
              </a:extLst>
            </p:cNvPr>
            <p:cNvSpPr/>
            <p:nvPr/>
          </p:nvSpPr>
          <p:spPr>
            <a:xfrm>
              <a:off x="-14264640" y="4043604"/>
              <a:ext cx="15517334" cy="14730114"/>
            </a:xfrm>
            <a:custGeom>
              <a:avLst/>
              <a:gdLst>
                <a:gd name="connsiteX0" fmla="*/ 0 w 15517334"/>
                <a:gd name="connsiteY0" fmla="*/ 1368109 h 14730114"/>
                <a:gd name="connsiteX1" fmla="*/ 7758470 w 15517334"/>
                <a:gd name="connsiteY1" fmla="*/ 0 h 14730114"/>
                <a:gd name="connsiteX2" fmla="*/ 7758470 w 15517334"/>
                <a:gd name="connsiteY2" fmla="*/ 6971449 h 14730114"/>
                <a:gd name="connsiteX3" fmla="*/ 15517335 w 15517334"/>
                <a:gd name="connsiteY3" fmla="*/ 14730115 h 14730114"/>
                <a:gd name="connsiteX4" fmla="*/ 6586822 w 15517334"/>
                <a:gd name="connsiteY4" fmla="*/ 14730115 h 14730114"/>
                <a:gd name="connsiteX5" fmla="*/ 0 w 15517334"/>
                <a:gd name="connsiteY5" fmla="*/ 8143294 h 14730114"/>
                <a:gd name="connsiteX6" fmla="*/ 0 w 15517334"/>
                <a:gd name="connsiteY6" fmla="*/ 1368109 h 14730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517334" h="14730114">
                  <a:moveTo>
                    <a:pt x="0" y="1368109"/>
                  </a:moveTo>
                  <a:lnTo>
                    <a:pt x="7758470" y="0"/>
                  </a:lnTo>
                  <a:lnTo>
                    <a:pt x="7758470" y="6971449"/>
                  </a:lnTo>
                  <a:lnTo>
                    <a:pt x="15517335" y="14730115"/>
                  </a:lnTo>
                  <a:lnTo>
                    <a:pt x="6586822" y="14730115"/>
                  </a:lnTo>
                  <a:lnTo>
                    <a:pt x="0" y="8143294"/>
                  </a:lnTo>
                  <a:lnTo>
                    <a:pt x="0" y="1368109"/>
                  </a:lnTo>
                  <a:close/>
                </a:path>
              </a:pathLst>
            </a:custGeom>
            <a:grpFill/>
            <a:ln w="197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09599" y="1052513"/>
            <a:ext cx="7250113" cy="9144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609599" y="2286952"/>
            <a:ext cx="7250113" cy="114204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965121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V_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B1607CC-7926-42F8-A9D4-9EB30CCC421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4874240" y="-12475330"/>
            <a:ext cx="44978353" cy="3180865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09600" y="1052513"/>
            <a:ext cx="4441826" cy="9144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609600" y="2286952"/>
            <a:ext cx="4441826" cy="114204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D72FC72-0865-4AAF-8322-C3045B84570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039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V_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8C8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26BB01A-29ED-4144-A31A-DD51B560616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445953" y="-7589795"/>
            <a:ext cx="39323474" cy="2336855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1052513"/>
            <a:ext cx="5334000" cy="9144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286952"/>
            <a:ext cx="5334000" cy="1089659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C077647-9C5F-4C27-93BC-289003A545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5642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V_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AAA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A585B0F-EAE3-4972-B2DD-61B691A371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3568399" y="-22289839"/>
            <a:ext cx="37239647" cy="53967254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53F19BAF-18FD-44C8-85CA-F8853215C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52513"/>
            <a:ext cx="10972800" cy="9144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2" name="Textplatzhalter 8">
            <a:extLst>
              <a:ext uri="{FF2B5EF4-FFF2-40B4-BE49-F238E27FC236}">
                <a16:creationId xmlns:a16="http://schemas.microsoft.com/office/drawing/2014/main" id="{7CA3D32E-E2F8-4C0E-AF41-451C832967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286952"/>
            <a:ext cx="10972800" cy="114204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A0901FF-14F3-43C6-9205-4A412557C2A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8294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seite_vV_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BE95944-ACF5-4BF5-8A9C-A6B4D5A92B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FBB6767-F2B8-4BAA-BF07-3F9A160B300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484427" y="-5069549"/>
            <a:ext cx="18380919" cy="1821111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C91A62C-18CD-4962-933C-7CEB68A0A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73125"/>
            <a:ext cx="10972800" cy="914400"/>
          </a:xfrm>
          <a:prstGeom prst="rect">
            <a:avLst/>
          </a:prstGeom>
        </p:spPr>
        <p:txBody>
          <a:bodyPr tIns="0"/>
          <a:lstStyle>
            <a:lvl1pPr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EDD549F4-C90A-437D-902A-3E9CE85D8A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107565"/>
            <a:ext cx="10972800" cy="87376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961879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_vV + Bil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1974DA36-F6FF-4071-9FE9-C71612DFE914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9AD44A7-FBE6-494B-B2A9-85542E1AEE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-2633468" y="-5918273"/>
            <a:ext cx="18354113" cy="18354113"/>
          </a:xfrm>
          <a:prstGeom prst="rect">
            <a:avLst/>
          </a:prstGeom>
        </p:spPr>
      </p:pic>
      <p:pic>
        <p:nvPicPr>
          <p:cNvPr id="4" name="Grafik 3" descr="Logo der TUD: einfarbig blau, Bildelement (punktsymetrische Anordnung zweier gleicher flächiger Winkelelemente) rechts daneben dreizeiliger Text: Technische Universität Dresden">
            <a:extLst>
              <a:ext uri="{FF2B5EF4-FFF2-40B4-BE49-F238E27FC236}">
                <a16:creationId xmlns:a16="http://schemas.microsoft.com/office/drawing/2014/main" id="{1CBF57BC-B38C-414F-92BB-F40579F88EE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1" y="404813"/>
            <a:ext cx="1981199" cy="66040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B2B44DCF-A510-4A00-82ED-05FBF8B59ED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16388" y="6207760"/>
            <a:ext cx="5599112" cy="286068"/>
          </a:xfrm>
        </p:spPr>
        <p:txBody>
          <a:bodyPr anchor="b" anchorCtr="0"/>
          <a:lstStyle>
            <a:lvl1pPr>
              <a:defRPr sz="1200" i="0">
                <a:solidFill>
                  <a:schemeClr val="bg1"/>
                </a:solidFill>
                <a:latin typeface="Noto Serif (Textkörper)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3980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_vV + Bild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1974DA36-F6FF-4071-9FE9-C71612DFE91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ED2FBAC-C92F-4FEA-8170-E94EC94CC14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500000">
            <a:off x="-4681402" y="-7532589"/>
            <a:ext cx="21582744" cy="21582744"/>
          </a:xfrm>
          <a:prstGeom prst="rect">
            <a:avLst/>
          </a:prstGeom>
        </p:spPr>
      </p:pic>
      <p:pic>
        <p:nvPicPr>
          <p:cNvPr id="4" name="Grafik 3" descr="Logo der TUD: einfarbig blau, Bildelement (punktsymetrische Anordnung zweier gleicher flächiger Winkelelemente) rechts daneben dreizeiliger Text: Technische Universität Dresden">
            <a:extLst>
              <a:ext uri="{FF2B5EF4-FFF2-40B4-BE49-F238E27FC236}">
                <a16:creationId xmlns:a16="http://schemas.microsoft.com/office/drawing/2014/main" id="{79C7FCDB-8A5F-4D8C-B998-2CC83B8C89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1" y="404813"/>
            <a:ext cx="1981199" cy="660400"/>
          </a:xfrm>
          <a:prstGeom prst="rect">
            <a:avLst/>
          </a:prstGeom>
        </p:spPr>
      </p:pic>
      <p:sp>
        <p:nvSpPr>
          <p:cNvPr id="5" name="Textplatzhalter 6">
            <a:extLst>
              <a:ext uri="{FF2B5EF4-FFF2-40B4-BE49-F238E27FC236}">
                <a16:creationId xmlns:a16="http://schemas.microsoft.com/office/drawing/2014/main" id="{FFB4AAEC-A7C5-4365-B424-8E68D40435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58926" y="6177280"/>
            <a:ext cx="5581650" cy="316548"/>
          </a:xfrm>
        </p:spPr>
        <p:txBody>
          <a:bodyPr anchor="b" anchorCtr="0"/>
          <a:lstStyle>
            <a:lvl1pPr>
              <a:defRPr sz="1200" i="0">
                <a:solidFill>
                  <a:schemeClr val="tx2"/>
                </a:solidFill>
                <a:latin typeface="Noto Serif (Textkörper)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6576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_vV + Bild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DD5EDA3-D92A-4B08-8595-D60EA53E8AB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FA055B95-2710-46A2-8317-9CAA31D48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73124"/>
            <a:ext cx="3506788" cy="1382897"/>
          </a:xfrm>
          <a:prstGeom prst="rect">
            <a:avLst/>
          </a:prstGeom>
        </p:spPr>
        <p:txBody>
          <a:bodyPr tIns="0"/>
          <a:lstStyle>
            <a:lvl1pPr>
              <a:defRPr lang="de-DE" dirty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6A522852-F16F-46A0-B72D-3039550F8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" y="2997200"/>
            <a:ext cx="3506788" cy="2844800"/>
          </a:xfrm>
          <a:prstGeom prst="rect">
            <a:avLst/>
          </a:prstGeom>
        </p:spPr>
        <p:txBody>
          <a:bodyPr anchor="b" anchorCtr="0"/>
          <a:lstStyle>
            <a:lvl1pPr>
              <a:defRPr lang="de-DE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Mastertextformat bearbeiten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144DEC0-CBFA-4BDA-A78C-86ED757F727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  <p:sp>
        <p:nvSpPr>
          <p:cNvPr id="19" name="Bildplatzhalter 18">
            <a:extLst>
              <a:ext uri="{FF2B5EF4-FFF2-40B4-BE49-F238E27FC236}">
                <a16:creationId xmlns:a16="http://schemas.microsoft.com/office/drawing/2014/main" id="{7B07D508-A251-41EA-8DE7-63892057591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343400" y="0"/>
            <a:ext cx="10255588" cy="6858000"/>
          </a:xfrm>
          <a:custGeom>
            <a:avLst/>
            <a:gdLst>
              <a:gd name="connsiteX0" fmla="*/ 0 w 10255588"/>
              <a:gd name="connsiteY0" fmla="*/ 0 h 6858000"/>
              <a:gd name="connsiteX1" fmla="*/ 10255588 w 10255588"/>
              <a:gd name="connsiteY1" fmla="*/ 0 h 6858000"/>
              <a:gd name="connsiteX2" fmla="*/ 10255588 w 10255588"/>
              <a:gd name="connsiteY2" fmla="*/ 6858000 h 6858000"/>
              <a:gd name="connsiteX3" fmla="*/ 1215823 w 102555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55588" h="6858000">
                <a:moveTo>
                  <a:pt x="0" y="0"/>
                </a:moveTo>
                <a:lnTo>
                  <a:pt x="10255588" y="0"/>
                </a:lnTo>
                <a:lnTo>
                  <a:pt x="10255588" y="6858000"/>
                </a:lnTo>
                <a:lnTo>
                  <a:pt x="1215823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Textplatzhalter 6">
            <a:extLst>
              <a:ext uri="{FF2B5EF4-FFF2-40B4-BE49-F238E27FC236}">
                <a16:creationId xmlns:a16="http://schemas.microsoft.com/office/drawing/2014/main" id="{15365122-AA94-4D9A-8BDB-BC7E3297FDE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796338" y="6057900"/>
            <a:ext cx="2786062" cy="435928"/>
          </a:xfrm>
        </p:spPr>
        <p:txBody>
          <a:bodyPr anchor="b" anchorCtr="0"/>
          <a:lstStyle>
            <a:lvl1pPr algn="r">
              <a:defRPr sz="1200" i="0">
                <a:solidFill>
                  <a:schemeClr val="tx2"/>
                </a:solidFill>
                <a:latin typeface="Noto Serif (Textkörper)"/>
                <a:ea typeface="Noto Serif" panose="02020502060505020204" pitchFamily="18" charset="0"/>
                <a:cs typeface="Noto Serif" panose="02020502060505020204" pitchFamily="18" charset="0"/>
              </a:defRPr>
            </a:lvl1pPr>
          </a:lstStyle>
          <a:p>
            <a:pPr lvl="0"/>
            <a:r>
              <a:rPr lang="de-DE" dirty="0"/>
              <a:t>Bildunterschrift und © Copyright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165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platzhalter 25">
            <a:extLst>
              <a:ext uri="{FF2B5EF4-FFF2-40B4-BE49-F238E27FC236}">
                <a16:creationId xmlns:a16="http://schemas.microsoft.com/office/drawing/2014/main" id="{A5CE2D21-B81F-483B-9FE8-AF317984B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358" y="108373"/>
            <a:ext cx="10972800" cy="543609"/>
          </a:xfrm>
          <a:prstGeom prst="rect">
            <a:avLst/>
          </a:prstGeom>
        </p:spPr>
        <p:txBody>
          <a:bodyPr vert="horz" lIns="0" tIns="108000" rIns="0" bIns="0" rtlCol="0" anchor="t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6FA640-4158-403C-98E2-E7FCEBC54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" y="937549"/>
            <a:ext cx="10972801" cy="518355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Mastertextformat bearbeiten erste Ebene</a:t>
            </a:r>
          </a:p>
          <a:p>
            <a:pPr lvl="1"/>
            <a:r>
              <a:rPr lang="de-DE" dirty="0" smtClean="0"/>
              <a:t>Zweite 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FF0A8DA4-796C-4D83-A511-7E33ECC195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=""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620358" y="6374544"/>
            <a:ext cx="514349" cy="164708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5E54477-AC5B-4EB3-AE9F-0854A752BD2F}"/>
              </a:ext>
            </a:extLst>
          </p:cNvPr>
          <p:cNvSpPr txBox="1"/>
          <p:nvPr userDrawn="1"/>
        </p:nvSpPr>
        <p:spPr>
          <a:xfrm>
            <a:off x="1558925" y="6383585"/>
            <a:ext cx="723741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200" kern="1200" dirty="0" smtClean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Treffen</a:t>
            </a:r>
            <a:r>
              <a:rPr lang="de-DE" sz="1200" kern="1200" baseline="0" dirty="0" smtClean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 Kooperationsschulen, 24.9.2026</a:t>
            </a:r>
            <a:r>
              <a:rPr lang="de-DE" sz="1200" kern="1200" dirty="0" smtClean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de-DE" sz="1200" kern="1200" dirty="0" smtClean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Michael</a:t>
            </a:r>
            <a:r>
              <a:rPr lang="de-DE" sz="1200" kern="1200" baseline="0" dirty="0" smtClean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 Kobel</a:t>
            </a:r>
            <a:r>
              <a:rPr lang="de-DE" sz="1200" kern="1200" dirty="0" smtClean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 </a:t>
            </a:r>
            <a:r>
              <a:rPr lang="de-DE" sz="1200" kern="1200" dirty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• </a:t>
            </a:r>
            <a:r>
              <a:rPr lang="de-DE" sz="1200" kern="1200" dirty="0" smtClean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Page </a:t>
            </a:r>
            <a:fld id="{BB345A75-B580-4544-AA90-56924E4BB115}" type="slidenum">
              <a:rPr lang="de-DE" sz="1200" kern="1200" smtClean="0">
                <a:solidFill>
                  <a:srgbClr val="00008C"/>
                </a:solidFill>
                <a:latin typeface="+mn-lt"/>
                <a:ea typeface="+mn-ea"/>
                <a:cs typeface="+mn-cs"/>
              </a:rPr>
              <a:t>‹Nr.›</a:t>
            </a:fld>
            <a:endParaRPr lang="en-US" sz="1200" kern="1200" dirty="0">
              <a:solidFill>
                <a:srgbClr val="00008C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2152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5" r:id="rId2"/>
    <p:sldLayoutId id="2147483706" r:id="rId3"/>
    <p:sldLayoutId id="2147483776" r:id="rId4"/>
    <p:sldLayoutId id="2147483769" r:id="rId5"/>
    <p:sldLayoutId id="2147483778" r:id="rId6"/>
    <p:sldLayoutId id="2147483710" r:id="rId7"/>
    <p:sldLayoutId id="2147483650" r:id="rId8"/>
    <p:sldLayoutId id="2147483652" r:id="rId9"/>
    <p:sldLayoutId id="2147483709" r:id="rId10"/>
    <p:sldLayoutId id="2147483656" r:id="rId11"/>
    <p:sldLayoutId id="2147483665" r:id="rId12"/>
    <p:sldLayoutId id="2147483657" r:id="rId13"/>
    <p:sldLayoutId id="2147483666" r:id="rId14"/>
    <p:sldLayoutId id="2147483654" r:id="rId15"/>
    <p:sldLayoutId id="2147483655" r:id="rId16"/>
    <p:sldLayoutId id="2147483694" r:id="rId17"/>
    <p:sldLayoutId id="2147483695" r:id="rId18"/>
    <p:sldLayoutId id="2147483696" r:id="rId19"/>
    <p:sldLayoutId id="2147483777" r:id="rId20"/>
    <p:sldLayoutId id="2147483771" r:id="rId21"/>
    <p:sldLayoutId id="2147483772" r:id="rId22"/>
    <p:sldLayoutId id="2147483773" r:id="rId23"/>
    <p:sldLayoutId id="2147483775" r:id="rId24"/>
    <p:sldLayoutId id="2147483774" r:id="rId25"/>
    <p:sldLayoutId id="2147483779" r:id="rId26"/>
    <p:sldLayoutId id="2147483780" r:id="rId2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rgbClr val="969696"/>
          </a:solidFill>
          <a:latin typeface="+mj-lt"/>
          <a:ea typeface="+mj-ea"/>
          <a:cs typeface="+mj-cs"/>
        </a:defRPr>
      </a:lvl1pPr>
    </p:titleStyle>
    <p:bodyStyle>
      <a:lvl1pPr marL="342900" marR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Pct val="130000"/>
        <a:buFont typeface="Wingdings" panose="05000000000000000000" pitchFamily="2" charset="2"/>
        <a:buChar char="v"/>
        <a:tabLst/>
        <a:defRPr sz="2000" b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742950" marR="0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Pct val="175000"/>
        <a:buFontTx/>
        <a:buChar char="•"/>
        <a:tabLst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2pPr>
      <a:lvl3pPr marL="984250" marR="0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Tx/>
        <a:buSzPct val="125000"/>
        <a:buFont typeface="Wingdings" pitchFamily="2" charset="2"/>
        <a:buChar char="§"/>
        <a:tabLst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3pPr>
      <a:lvl4pPr marL="1163638" indent="-173038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600" kern="1200" baseline="0">
          <a:solidFill>
            <a:schemeClr val="accent1"/>
          </a:solidFill>
          <a:latin typeface="+mn-lt"/>
          <a:ea typeface="+mn-ea"/>
          <a:cs typeface="+mn-cs"/>
        </a:defRPr>
      </a:lvl4pPr>
      <a:lvl5pPr marL="1344613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342900" indent="-342900" algn="l" defTabSz="914400" rtl="0" eaLnBrk="1" latinLnBrk="0" hangingPunct="1">
        <a:lnSpc>
          <a:spcPct val="100000"/>
        </a:lnSpc>
        <a:spcBef>
          <a:spcPts val="1200"/>
        </a:spcBef>
        <a:buFont typeface="Open Sans" panose="020B0606030504020204" pitchFamily="34" charset="0"/>
        <a:buChar char="—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514350" indent="-171450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" indent="-114300" algn="l" defTabSz="914400" rtl="0" eaLnBrk="1" latinLnBrk="0" hangingPunct="1">
        <a:lnSpc>
          <a:spcPct val="100000"/>
        </a:lnSpc>
        <a:spcBef>
          <a:spcPts val="500"/>
        </a:spcBef>
        <a:buFont typeface="Open Sans" panose="020B0606030504020204" pitchFamily="34" charset="0"/>
        <a:buChar char="­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800100" indent="-1143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pos="7296" userDrawn="1">
          <p15:clr>
            <a:srgbClr val="F26B43"/>
          </p15:clr>
        </p15:guide>
        <p15:guide id="5" pos="846" userDrawn="1">
          <p15:clr>
            <a:srgbClr val="F26B43"/>
          </p15:clr>
        </p15:guide>
        <p15:guide id="6" pos="982" userDrawn="1">
          <p15:clr>
            <a:srgbClr val="F26B43"/>
          </p15:clr>
        </p15:guide>
        <p15:guide id="7" pos="1436" userDrawn="1">
          <p15:clr>
            <a:srgbClr val="F26B43"/>
          </p15:clr>
        </p15:guide>
        <p15:guide id="8" pos="1560" userDrawn="1">
          <p15:clr>
            <a:srgbClr val="F26B43"/>
          </p15:clr>
        </p15:guide>
        <p15:guide id="9" pos="2026" userDrawn="1">
          <p15:clr>
            <a:srgbClr val="F26B43"/>
          </p15:clr>
        </p15:guide>
        <p15:guide id="10" pos="2139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pos="2736" userDrawn="1">
          <p15:clr>
            <a:srgbClr val="F26B43"/>
          </p15:clr>
        </p15:guide>
        <p15:guide id="13" pos="3182" userDrawn="1">
          <p15:clr>
            <a:srgbClr val="F26B43"/>
          </p15:clr>
        </p15:guide>
        <p15:guide id="14" pos="3318" userDrawn="1">
          <p15:clr>
            <a:srgbClr val="F26B43"/>
          </p15:clr>
        </p15:guide>
        <p15:guide id="15" pos="3772" userDrawn="1">
          <p15:clr>
            <a:srgbClr val="F26B43"/>
          </p15:clr>
        </p15:guide>
        <p15:guide id="16" pos="3908" userDrawn="1">
          <p15:clr>
            <a:srgbClr val="F26B43"/>
          </p15:clr>
        </p15:guide>
        <p15:guide id="17" pos="4362" userDrawn="1">
          <p15:clr>
            <a:srgbClr val="F26B43"/>
          </p15:clr>
        </p15:guide>
        <p15:guide id="18" pos="4498" userDrawn="1">
          <p15:clr>
            <a:srgbClr val="F26B43"/>
          </p15:clr>
        </p15:guide>
        <p15:guide id="19" pos="4951" userDrawn="1">
          <p15:clr>
            <a:srgbClr val="F26B43"/>
          </p15:clr>
        </p15:guide>
        <p15:guide id="20" pos="5087" userDrawn="1">
          <p15:clr>
            <a:srgbClr val="F26B43"/>
          </p15:clr>
        </p15:guide>
        <p15:guide id="21" pos="5541" userDrawn="1">
          <p15:clr>
            <a:srgbClr val="F26B43"/>
          </p15:clr>
        </p15:guide>
        <p15:guide id="22" pos="5654" userDrawn="1">
          <p15:clr>
            <a:srgbClr val="F26B43"/>
          </p15:clr>
        </p15:guide>
        <p15:guide id="23" pos="6120" userDrawn="1">
          <p15:clr>
            <a:srgbClr val="F26B43"/>
          </p15:clr>
        </p15:guide>
        <p15:guide id="24" pos="6244" userDrawn="1">
          <p15:clr>
            <a:srgbClr val="F26B43"/>
          </p15:clr>
        </p15:guide>
        <p15:guide id="25" pos="6698" userDrawn="1">
          <p15:clr>
            <a:srgbClr val="F26B43"/>
          </p15:clr>
        </p15:guide>
        <p15:guide id="26" pos="6834" userDrawn="1">
          <p15:clr>
            <a:srgbClr val="F26B43"/>
          </p15:clr>
        </p15:guide>
        <p15:guide id="27" orient="horz" pos="2160" userDrawn="1">
          <p15:clr>
            <a:srgbClr val="F26B43"/>
          </p15:clr>
        </p15:guide>
        <p15:guide id="28" orient="horz" pos="4065" userDrawn="1">
          <p15:clr>
            <a:srgbClr val="F26B43"/>
          </p15:clr>
        </p15:guide>
        <p15:guide id="29" orient="horz" pos="3816" userDrawn="1">
          <p15:clr>
            <a:srgbClr val="F26B43"/>
          </p15:clr>
        </p15:guide>
        <p15:guide id="30" orient="horz" pos="663" userDrawn="1">
          <p15:clr>
            <a:srgbClr val="F26B43"/>
          </p15:clr>
        </p15:guide>
        <p15:guide id="31" orient="horz" pos="550" userDrawn="1">
          <p15:clr>
            <a:srgbClr val="F26B43"/>
          </p15:clr>
        </p15:guide>
        <p15:guide id="32" orient="horz" pos="2341" userDrawn="1">
          <p15:clr>
            <a:srgbClr val="F26B43"/>
          </p15:clr>
        </p15:guide>
        <p15:guide id="34" orient="horz" pos="3680" userDrawn="1">
          <p15:clr>
            <a:srgbClr val="F26B43"/>
          </p15:clr>
        </p15:guide>
        <p15:guide id="35" orient="horz" pos="1094" userDrawn="1">
          <p15:clr>
            <a:srgbClr val="F26B43"/>
          </p15:clr>
        </p15:guide>
        <p15:guide id="36" orient="horz" pos="3543" userDrawn="1">
          <p15:clr>
            <a:srgbClr val="F26B43"/>
          </p15:clr>
        </p15:guide>
        <p15:guide id="37" orient="horz" pos="197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elplatzhalter 25">
            <a:extLst>
              <a:ext uri="{FF2B5EF4-FFF2-40B4-BE49-F238E27FC236}">
                <a16:creationId xmlns:a16="http://schemas.microsoft.com/office/drawing/2014/main" id="{A5CE2D21-B81F-483B-9FE8-AF317984B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813"/>
            <a:ext cx="10972800" cy="647700"/>
          </a:xfrm>
          <a:prstGeom prst="rect">
            <a:avLst/>
          </a:prstGeom>
        </p:spPr>
        <p:txBody>
          <a:bodyPr vert="horz" lIns="0" tIns="108000" rIns="0" bIns="0" rtlCol="0" anchor="t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C6FA640-4158-403C-98E2-E7FCEBC54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" y="1736725"/>
            <a:ext cx="10972801" cy="43168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 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FF0A8DA4-796C-4D83-A511-7E33ECC1953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09600" y="6288480"/>
            <a:ext cx="514349" cy="1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1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7" r:id="rId8"/>
    <p:sldLayoutId id="2147483768" r:id="rId9"/>
    <p:sldLayoutId id="2147483770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233363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200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690563" indent="-173038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" indent="-342900" algn="l" defTabSz="914400" rtl="0" eaLnBrk="1" latinLnBrk="0" hangingPunct="1">
        <a:lnSpc>
          <a:spcPct val="100000"/>
        </a:lnSpc>
        <a:spcBef>
          <a:spcPts val="1200"/>
        </a:spcBef>
        <a:buFont typeface="Open Sans" panose="020B0606030504020204" pitchFamily="34" charset="0"/>
        <a:buChar char="—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514350" indent="-171450" algn="l" defTabSz="914400" rtl="0" eaLnBrk="1" latinLnBrk="0" hangingPunct="1">
        <a:lnSpc>
          <a:spcPct val="100000"/>
        </a:lnSpc>
        <a:spcBef>
          <a:spcPts val="500"/>
        </a:spcBef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" indent="-114300" algn="l" defTabSz="914400" rtl="0" eaLnBrk="1" latinLnBrk="0" hangingPunct="1">
        <a:lnSpc>
          <a:spcPct val="100000"/>
        </a:lnSpc>
        <a:spcBef>
          <a:spcPts val="500"/>
        </a:spcBef>
        <a:buFont typeface="Open Sans" panose="020B0606030504020204" pitchFamily="34" charset="0"/>
        <a:buChar char="­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800100" indent="-1143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pos="7296" userDrawn="1">
          <p15:clr>
            <a:srgbClr val="F26B43"/>
          </p15:clr>
        </p15:guide>
        <p15:guide id="5" pos="846" userDrawn="1">
          <p15:clr>
            <a:srgbClr val="F26B43"/>
          </p15:clr>
        </p15:guide>
        <p15:guide id="6" pos="982" userDrawn="1">
          <p15:clr>
            <a:srgbClr val="F26B43"/>
          </p15:clr>
        </p15:guide>
        <p15:guide id="7" pos="1436" userDrawn="1">
          <p15:clr>
            <a:srgbClr val="F26B43"/>
          </p15:clr>
        </p15:guide>
        <p15:guide id="8" pos="1560" userDrawn="1">
          <p15:clr>
            <a:srgbClr val="F26B43"/>
          </p15:clr>
        </p15:guide>
        <p15:guide id="9" pos="2026" userDrawn="1">
          <p15:clr>
            <a:srgbClr val="F26B43"/>
          </p15:clr>
        </p15:guide>
        <p15:guide id="10" pos="2139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pos="2736" userDrawn="1">
          <p15:clr>
            <a:srgbClr val="F26B43"/>
          </p15:clr>
        </p15:guide>
        <p15:guide id="13" pos="3182" userDrawn="1">
          <p15:clr>
            <a:srgbClr val="F26B43"/>
          </p15:clr>
        </p15:guide>
        <p15:guide id="14" pos="3318" userDrawn="1">
          <p15:clr>
            <a:srgbClr val="F26B43"/>
          </p15:clr>
        </p15:guide>
        <p15:guide id="15" pos="3772" userDrawn="1">
          <p15:clr>
            <a:srgbClr val="F26B43"/>
          </p15:clr>
        </p15:guide>
        <p15:guide id="16" pos="3908" userDrawn="1">
          <p15:clr>
            <a:srgbClr val="F26B43"/>
          </p15:clr>
        </p15:guide>
        <p15:guide id="17" pos="4362" userDrawn="1">
          <p15:clr>
            <a:srgbClr val="F26B43"/>
          </p15:clr>
        </p15:guide>
        <p15:guide id="18" pos="4498" userDrawn="1">
          <p15:clr>
            <a:srgbClr val="F26B43"/>
          </p15:clr>
        </p15:guide>
        <p15:guide id="19" pos="4951" userDrawn="1">
          <p15:clr>
            <a:srgbClr val="F26B43"/>
          </p15:clr>
        </p15:guide>
        <p15:guide id="20" pos="5087" userDrawn="1">
          <p15:clr>
            <a:srgbClr val="F26B43"/>
          </p15:clr>
        </p15:guide>
        <p15:guide id="21" pos="5541" userDrawn="1">
          <p15:clr>
            <a:srgbClr val="F26B43"/>
          </p15:clr>
        </p15:guide>
        <p15:guide id="22" pos="5654" userDrawn="1">
          <p15:clr>
            <a:srgbClr val="F26B43"/>
          </p15:clr>
        </p15:guide>
        <p15:guide id="23" pos="6120" userDrawn="1">
          <p15:clr>
            <a:srgbClr val="F26B43"/>
          </p15:clr>
        </p15:guide>
        <p15:guide id="24" pos="6244" userDrawn="1">
          <p15:clr>
            <a:srgbClr val="F26B43"/>
          </p15:clr>
        </p15:guide>
        <p15:guide id="25" pos="6698" userDrawn="1">
          <p15:clr>
            <a:srgbClr val="F26B43"/>
          </p15:clr>
        </p15:guide>
        <p15:guide id="26" pos="6834" userDrawn="1">
          <p15:clr>
            <a:srgbClr val="F26B43"/>
          </p15:clr>
        </p15:guide>
        <p15:guide id="27" orient="horz" pos="2160" userDrawn="1">
          <p15:clr>
            <a:srgbClr val="F26B43"/>
          </p15:clr>
        </p15:guide>
        <p15:guide id="28" orient="horz" pos="4065" userDrawn="1">
          <p15:clr>
            <a:srgbClr val="F26B43"/>
          </p15:clr>
        </p15:guide>
        <p15:guide id="29" orient="horz" pos="3816" userDrawn="1">
          <p15:clr>
            <a:srgbClr val="F26B43"/>
          </p15:clr>
        </p15:guide>
        <p15:guide id="30" orient="horz" pos="663" userDrawn="1">
          <p15:clr>
            <a:srgbClr val="F26B43"/>
          </p15:clr>
        </p15:guide>
        <p15:guide id="31" orient="horz" pos="550" userDrawn="1">
          <p15:clr>
            <a:srgbClr val="F26B43"/>
          </p15:clr>
        </p15:guide>
        <p15:guide id="32" orient="horz" pos="2341" userDrawn="1">
          <p15:clr>
            <a:srgbClr val="F26B43"/>
          </p15:clr>
        </p15:guide>
        <p15:guide id="33" orient="horz" pos="1888" userDrawn="1">
          <p15:clr>
            <a:srgbClr val="F26B43"/>
          </p15:clr>
        </p15:guide>
        <p15:guide id="34" orient="horz" pos="3680" userDrawn="1">
          <p15:clr>
            <a:srgbClr val="F26B43"/>
          </p15:clr>
        </p15:guide>
        <p15:guide id="35" orient="horz" pos="109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youtube.com/@physikflothow7580/videos" TargetMode="Externa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physikbuch.schule/simple-superposition.html" TargetMode="Externa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s://www.sciencedirect.com/science/article/pii/S0146641010000037" TargetMode="Externa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0.jp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41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arobserver.org/tag/suedpol/page/3/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ehrklaenge.de/PHP/Akustik/Obertonspektrum1.php" TargetMode="External"/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7.xml"/><Relationship Id="rId6" Type="http://schemas.openxmlformats.org/officeDocument/2006/relationships/hyperlink" Target="file:///C:\Program%20Files%20(x86)\Scope\scope.exe" TargetMode="External"/><Relationship Id="rId5" Type="http://schemas.openxmlformats.org/officeDocument/2006/relationships/image" Target="../media/image52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kicp-workshops.uchicago.edu/visualization2005/viz05_whittle/s_cofl_conc_R_5s.wav" TargetMode="External"/><Relationship Id="rId3" Type="http://schemas.openxmlformats.org/officeDocument/2006/relationships/slideLayout" Target="../slideLayouts/slideLayout27.xml"/><Relationship Id="rId7" Type="http://schemas.openxmlformats.org/officeDocument/2006/relationships/hyperlink" Target="http://www.esa.int/ESA_Multimedia/Images/2013/03/Planck_Power_Spectrum" TargetMode="External"/><Relationship Id="rId2" Type="http://schemas.openxmlformats.org/officeDocument/2006/relationships/audio" Target="file:///C:\Users\Michael%20Kobel\Documents\talks\PhamS\s_cofl_conc_R_5s.mp3" TargetMode="External"/><Relationship Id="rId1" Type="http://schemas.microsoft.com/office/2007/relationships/media" Target="file:///C:\Users\Michael%20Kobel\Documents\talks\PhamS\s_cofl_conc_R_5s.mp3" TargetMode="Externa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jpeg"/><Relationship Id="rId9" Type="http://schemas.openxmlformats.org/officeDocument/2006/relationships/image" Target="../media/image5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gi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ilchenwelt.de/" TargetMode="External"/><Relationship Id="rId2" Type="http://schemas.openxmlformats.org/officeDocument/2006/relationships/hyperlink" Target="https://tu-dresden.de/studium/vor-dem-studium/service-fuer-schulen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392127-A6D4-4DE7-B042-2AE843D731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2667000"/>
            <a:ext cx="11277600" cy="322217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sz="4000" b="1" dirty="0" smtClean="0"/>
              <a:t>Mit Schall auf die </a:t>
            </a:r>
            <a:r>
              <a:rPr lang="de-DE" sz="4000" b="1" dirty="0" smtClean="0"/>
              <a:t>Reise </a:t>
            </a:r>
            <a:r>
              <a:rPr lang="de-DE" sz="4000" b="1" dirty="0" smtClean="0"/>
              <a:t>in die Wissenschaft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600" dirty="0" smtClean="0"/>
              <a:t>1</a:t>
            </a:r>
            <a:r>
              <a:rPr lang="en-US" sz="2600" dirty="0"/>
              <a:t>. </a:t>
            </a:r>
            <a:r>
              <a:rPr lang="de-DE" sz="2600" dirty="0" smtClean="0"/>
              <a:t>Was </a:t>
            </a:r>
            <a:r>
              <a:rPr lang="de-DE" sz="2600" dirty="0"/>
              <a:t>Musikorchester mit der Masse von Neutrinos zu tun </a:t>
            </a:r>
            <a:r>
              <a:rPr lang="de-DE" sz="2600" dirty="0" smtClean="0"/>
              <a:t>haben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1800" dirty="0" smtClean="0"/>
              <a:t>(Schwebungen und Pendel: Auszug eines Online-Vortrags für MINT-EC </a:t>
            </a:r>
            <a:r>
              <a:rPr lang="de-DE" sz="1800" dirty="0" err="1" smtClean="0"/>
              <a:t>Schüler:innen</a:t>
            </a:r>
            <a:r>
              <a:rPr lang="de-DE" sz="1800" dirty="0" smtClean="0"/>
              <a:t>) 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600" dirty="0" smtClean="0"/>
              <a:t>2. Der </a:t>
            </a:r>
            <a:r>
              <a:rPr lang="en-US" sz="2600" dirty="0" err="1" smtClean="0"/>
              <a:t>Klang</a:t>
            </a:r>
            <a:r>
              <a:rPr lang="en-US" sz="2600" dirty="0" smtClean="0"/>
              <a:t> der </a:t>
            </a:r>
            <a:r>
              <a:rPr lang="en-US" sz="2600" dirty="0" err="1" smtClean="0"/>
              <a:t>kosmischen</a:t>
            </a:r>
            <a:r>
              <a:rPr lang="en-US" sz="2600" dirty="0" smtClean="0"/>
              <a:t> </a:t>
            </a:r>
            <a:r>
              <a:rPr lang="en-US" sz="2600" dirty="0" err="1" smtClean="0"/>
              <a:t>Hintergrundstrahlung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800" dirty="0" smtClean="0"/>
              <a:t>(</a:t>
            </a:r>
            <a:r>
              <a:rPr lang="en-US" sz="1800" dirty="0" err="1" smtClean="0"/>
              <a:t>Obertöne</a:t>
            </a:r>
            <a:r>
              <a:rPr lang="en-US" sz="1800" dirty="0"/>
              <a:t> </a:t>
            </a:r>
            <a:r>
              <a:rPr lang="en-US" sz="1800" dirty="0" smtClean="0"/>
              <a:t>und </a:t>
            </a:r>
            <a:r>
              <a:rPr lang="en-US" sz="1800" dirty="0"/>
              <a:t>d</a:t>
            </a:r>
            <a:r>
              <a:rPr lang="en-US" sz="1800" dirty="0" smtClean="0"/>
              <a:t>as </a:t>
            </a:r>
            <a:r>
              <a:rPr lang="en-US" sz="1800" dirty="0" err="1" smtClean="0"/>
              <a:t>Universum</a:t>
            </a:r>
            <a:r>
              <a:rPr lang="en-US" sz="1800" dirty="0" smtClean="0"/>
              <a:t> </a:t>
            </a:r>
            <a:r>
              <a:rPr lang="en-US" sz="1800" dirty="0" err="1" smtClean="0"/>
              <a:t>als</a:t>
            </a:r>
            <a:r>
              <a:rPr lang="en-US" sz="1800" dirty="0" smtClean="0"/>
              <a:t> </a:t>
            </a:r>
            <a:r>
              <a:rPr lang="en-US" sz="1800" dirty="0" err="1" smtClean="0"/>
              <a:t>Musikinstrument</a:t>
            </a:r>
            <a:r>
              <a:rPr lang="en-US" sz="1800" dirty="0" smtClean="0"/>
              <a:t>: </a:t>
            </a:r>
            <a:r>
              <a:rPr lang="en-US" sz="1800" dirty="0" err="1" smtClean="0"/>
              <a:t>Auszug</a:t>
            </a:r>
            <a:r>
              <a:rPr lang="en-US" sz="1800" dirty="0" smtClean="0"/>
              <a:t> </a:t>
            </a:r>
            <a:r>
              <a:rPr lang="en-US" sz="1800" dirty="0" err="1"/>
              <a:t>e</a:t>
            </a:r>
            <a:r>
              <a:rPr lang="en-US" sz="1800" dirty="0" err="1" smtClean="0"/>
              <a:t>ines</a:t>
            </a:r>
            <a:r>
              <a:rPr lang="en-US" sz="1800" dirty="0" smtClean="0"/>
              <a:t> Pub-</a:t>
            </a:r>
            <a:r>
              <a:rPr lang="en-US" sz="1800" dirty="0" err="1" smtClean="0"/>
              <a:t>Vortrags</a:t>
            </a:r>
            <a:r>
              <a:rPr lang="en-US" sz="1800" dirty="0" smtClean="0"/>
              <a:t> </a:t>
            </a:r>
            <a:r>
              <a:rPr lang="en-US" sz="1800" dirty="0" err="1" smtClean="0"/>
              <a:t>bei</a:t>
            </a:r>
            <a:r>
              <a:rPr lang="en-US" sz="1800" dirty="0" smtClean="0"/>
              <a:t> </a:t>
            </a:r>
            <a:r>
              <a:rPr lang="en-US" sz="1800" dirty="0" err="1" smtClean="0"/>
              <a:t>Beerology</a:t>
            </a:r>
            <a:r>
              <a:rPr lang="en-US" sz="1800" dirty="0" smtClean="0"/>
              <a:t>) </a:t>
            </a:r>
            <a:endParaRPr lang="de-DE" sz="18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91F6330-C39B-4485-AD3C-BF8578A251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1747612"/>
            <a:ext cx="10972800" cy="729384"/>
          </a:xfrm>
        </p:spPr>
        <p:txBody>
          <a:bodyPr/>
          <a:lstStyle/>
          <a:p>
            <a:r>
              <a:rPr lang="de-DE" dirty="0" smtClean="0"/>
              <a:t>Michael Kobel, 24.09.2026</a:t>
            </a:r>
            <a:endParaRPr lang="de-DE" dirty="0"/>
          </a:p>
        </p:txBody>
      </p:sp>
      <p:pic>
        <p:nvPicPr>
          <p:cNvPr id="5" name="Grafik 4"/>
          <p:cNvPicPr/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93"/>
          <a:stretch/>
        </p:blipFill>
        <p:spPr bwMode="auto">
          <a:xfrm>
            <a:off x="9206866" y="322263"/>
            <a:ext cx="767452" cy="742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336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44090" y="1938111"/>
            <a:ext cx="3733800" cy="772886"/>
          </a:xfrm>
        </p:spPr>
        <p:txBody>
          <a:bodyPr/>
          <a:lstStyle/>
          <a:p>
            <a:r>
              <a:rPr lang="de-DE" sz="4000" dirty="0" smtClean="0"/>
              <a:t>Warum Schall ?</a:t>
            </a:r>
            <a:endParaRPr lang="de-DE" sz="4000" dirty="0"/>
          </a:p>
        </p:txBody>
      </p:sp>
      <p:sp>
        <p:nvSpPr>
          <p:cNvPr id="4" name="Untertitel 3"/>
          <p:cNvSpPr>
            <a:spLocks noGrp="1"/>
          </p:cNvSpPr>
          <p:nvPr>
            <p:ph type="subTitle" idx="1"/>
          </p:nvPr>
        </p:nvSpPr>
        <p:spPr>
          <a:xfrm>
            <a:off x="360251" y="3021238"/>
            <a:ext cx="4277404" cy="2671991"/>
          </a:xfrm>
        </p:spPr>
        <p:txBody>
          <a:bodyPr/>
          <a:lstStyle/>
          <a:p>
            <a:pPr marL="457200" indent="-457200">
              <a:buSzPct val="100000"/>
              <a:buFont typeface="+mj-lt"/>
              <a:buAutoNum type="arabicPeriod"/>
            </a:pPr>
            <a:r>
              <a:rPr lang="de-DE" dirty="0" smtClean="0"/>
              <a:t>Fachübergreifend</a:t>
            </a:r>
            <a:br>
              <a:rPr lang="de-DE" dirty="0" smtClean="0"/>
            </a:br>
            <a:r>
              <a:rPr lang="de-DE" dirty="0" smtClean="0"/>
              <a:t>(Physik, Musik, Biologie)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de-DE" dirty="0" smtClean="0"/>
              <a:t>Kontext-orientiert</a:t>
            </a:r>
            <a:br>
              <a:rPr lang="de-DE" dirty="0" smtClean="0"/>
            </a:br>
            <a:r>
              <a:rPr lang="de-DE" dirty="0" smtClean="0"/>
              <a:t>(Schulorchester, Alltag)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de-DE" dirty="0" smtClean="0"/>
              <a:t>Für alle Stufen</a:t>
            </a:r>
            <a:br>
              <a:rPr lang="de-DE" dirty="0" smtClean="0"/>
            </a:br>
            <a:r>
              <a:rPr lang="de-DE" dirty="0" smtClean="0"/>
              <a:t>(Sek I, Sek II)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de-DE" dirty="0" smtClean="0"/>
              <a:t>Moderne Forschung</a:t>
            </a:r>
            <a:br>
              <a:rPr lang="de-DE" dirty="0" smtClean="0"/>
            </a:br>
            <a:r>
              <a:rPr lang="de-DE" dirty="0" smtClean="0"/>
              <a:t>(Quantenphysik, Kosmologie) </a:t>
            </a:r>
            <a:endParaRPr lang="de-DE" dirty="0"/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9" r="25406" b="8979"/>
          <a:stretch/>
        </p:blipFill>
        <p:spPr>
          <a:xfrm>
            <a:off x="3767818" y="-1"/>
            <a:ext cx="8369754" cy="6867666"/>
          </a:xfrm>
        </p:spPr>
      </p:pic>
    </p:spTree>
    <p:extLst>
      <p:ext uri="{BB962C8B-B14F-4D97-AF65-F5344CB8AC3E}">
        <p14:creationId xmlns:p14="http://schemas.microsoft.com/office/powerpoint/2010/main" val="989251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8" r="26248"/>
          <a:stretch>
            <a:fillRect/>
          </a:stretch>
        </p:blipFill>
        <p:spPr>
          <a:xfrm>
            <a:off x="4114801" y="-2229090"/>
            <a:ext cx="8487697" cy="8933116"/>
          </a:xfrm>
        </p:spPr>
      </p:pic>
      <p:sp>
        <p:nvSpPr>
          <p:cNvPr id="5" name="Titel 4"/>
          <p:cNvSpPr>
            <a:spLocks noGrp="1"/>
          </p:cNvSpPr>
          <p:nvPr>
            <p:ph type="ctrTitle"/>
          </p:nvPr>
        </p:nvSpPr>
        <p:spPr>
          <a:xfrm>
            <a:off x="609599" y="3429000"/>
            <a:ext cx="4093029" cy="2196296"/>
          </a:xfrm>
        </p:spPr>
        <p:txBody>
          <a:bodyPr/>
          <a:lstStyle/>
          <a:p>
            <a:r>
              <a:rPr lang="de-DE" sz="4000" dirty="0" smtClean="0"/>
              <a:t>Schwebungen:</a:t>
            </a:r>
            <a:br>
              <a:rPr lang="de-DE" sz="4000" dirty="0" smtClean="0"/>
            </a:br>
            <a:r>
              <a:rPr lang="de-DE" sz="4000" dirty="0" smtClean="0"/>
              <a:t>Verschwinden</a:t>
            </a:r>
            <a:br>
              <a:rPr lang="de-DE" sz="4000" dirty="0" smtClean="0"/>
            </a:br>
            <a:r>
              <a:rPr lang="de-DE" sz="4000" dirty="0" smtClean="0"/>
              <a:t>und </a:t>
            </a:r>
            <a:br>
              <a:rPr lang="de-DE" sz="4000" dirty="0" smtClean="0"/>
            </a:br>
            <a:r>
              <a:rPr lang="de-DE" sz="4000" dirty="0" smtClean="0"/>
              <a:t>Erscheinen</a:t>
            </a:r>
            <a:endParaRPr lang="de-DE" sz="4000" dirty="0"/>
          </a:p>
        </p:txBody>
      </p:sp>
      <p:sp>
        <p:nvSpPr>
          <p:cNvPr id="6" name="Untertitel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1. Was </a:t>
            </a:r>
            <a:r>
              <a:rPr lang="de-DE" dirty="0"/>
              <a:t>Musikorchester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mit </a:t>
            </a:r>
            <a:r>
              <a:rPr lang="de-DE" dirty="0"/>
              <a:t>der Masse von Neutrinos zu tun haben</a:t>
            </a:r>
          </a:p>
        </p:txBody>
      </p:sp>
      <p:sp>
        <p:nvSpPr>
          <p:cNvPr id="10" name="Textplatzhalter 4"/>
          <p:cNvSpPr txBox="1">
            <a:spLocks/>
          </p:cNvSpPr>
          <p:nvPr/>
        </p:nvSpPr>
        <p:spPr>
          <a:xfrm>
            <a:off x="4788808" y="6233672"/>
            <a:ext cx="5378449" cy="433387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30000"/>
              <a:buFont typeface="Wingdings" panose="05000000000000000000" pitchFamily="2" charset="2"/>
              <a:buChar char="v"/>
              <a:tabLst/>
              <a:defRPr sz="20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75000"/>
              <a:buFontTx/>
              <a:buChar char="•"/>
              <a:tabLst/>
              <a:defRPr sz="18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8425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tabLst/>
              <a:defRPr sz="18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63638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44613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Open Sans" panose="020B0606030504020204" pitchFamily="34" charset="0"/>
              <a:buChar char="—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143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" indent="-1143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01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 smtClean="0"/>
              <a:t>www.ulfkonrad.de/physik/12-13/2-semester/schwebung</a:t>
            </a:r>
            <a:endParaRPr lang="de-DE" sz="1000" dirty="0"/>
          </a:p>
          <a:p>
            <a:endParaRPr lang="de-DE" sz="1200" dirty="0">
              <a:solidFill>
                <a:schemeClr val="tx2"/>
              </a:solidFill>
              <a:latin typeface="Noto Serif" panose="02020502060505020204" pitchFamily="18" charset="0"/>
              <a:ea typeface="Noto Serif" panose="02020502060505020204" pitchFamily="18" charset="0"/>
              <a:cs typeface="Noto Serif" panose="0202050206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84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Instrumente stimmen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 smtClean="0"/>
              <a:t>Egal ob Band oder Orchester:</a:t>
            </a:r>
          </a:p>
          <a:p>
            <a:pPr lvl="1"/>
            <a:r>
              <a:rPr lang="de-DE" dirty="0" smtClean="0"/>
              <a:t>Gleiche Töne von unterschiedlichen Instrumenten müssen gleich sein</a:t>
            </a:r>
            <a:br>
              <a:rPr lang="de-DE" dirty="0" smtClean="0"/>
            </a:br>
            <a:r>
              <a:rPr lang="de-DE" dirty="0" smtClean="0"/>
              <a:t>(die gleiche Frequenz haben)</a:t>
            </a:r>
          </a:p>
          <a:p>
            <a:pPr lvl="1"/>
            <a:r>
              <a:rPr lang="de-DE" dirty="0" smtClean="0"/>
              <a:t>Stimmung der Instrumente:</a:t>
            </a:r>
          </a:p>
          <a:p>
            <a:pPr lvl="2"/>
            <a:r>
              <a:rPr lang="de-DE" dirty="0" smtClean="0"/>
              <a:t>Kleiner Frequenzunterschied</a:t>
            </a:r>
            <a:br>
              <a:rPr lang="de-DE" dirty="0" smtClean="0"/>
            </a:br>
            <a:r>
              <a:rPr lang="de-DE" dirty="0" smtClean="0"/>
              <a:t>ergibt An- und Abschwellen </a:t>
            </a:r>
            <a:br>
              <a:rPr lang="de-DE" dirty="0" smtClean="0"/>
            </a:br>
            <a:r>
              <a:rPr lang="de-DE" dirty="0" smtClean="0"/>
              <a:t>der Tonstärke („Schwebung“)</a:t>
            </a:r>
          </a:p>
          <a:p>
            <a:pPr lvl="2"/>
            <a:r>
              <a:rPr lang="de-DE" dirty="0" smtClean="0"/>
              <a:t>Schwebung verschwindet, </a:t>
            </a:r>
            <a:br>
              <a:rPr lang="de-DE" dirty="0" smtClean="0"/>
            </a:br>
            <a:r>
              <a:rPr lang="de-DE" dirty="0" smtClean="0"/>
              <a:t>wenn die Töne gleich sind</a:t>
            </a:r>
          </a:p>
          <a:p>
            <a:pPr lvl="1"/>
            <a:endParaRPr lang="de-DE" dirty="0"/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" b="807"/>
          <a:stretch>
            <a:fillRect/>
          </a:stretch>
        </p:blipFill>
        <p:spPr>
          <a:xfrm>
            <a:off x="6203951" y="655184"/>
            <a:ext cx="5378450" cy="5318255"/>
          </a:xfrm>
        </p:spPr>
      </p:pic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err="1" smtClean="0"/>
              <a:t>Knesebeck</a:t>
            </a:r>
            <a:r>
              <a:rPr lang="de-DE" dirty="0" smtClean="0"/>
              <a:t>-Verlag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595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Einfache Versuche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DE" dirty="0" smtClean="0"/>
              <a:t>Analog: </a:t>
            </a:r>
          </a:p>
          <a:p>
            <a:pPr lvl="1"/>
            <a:r>
              <a:rPr lang="de-DE" dirty="0" smtClean="0"/>
              <a:t>zwei Stimmgabeln, eine leicht „verstimmt“</a:t>
            </a:r>
            <a:br>
              <a:rPr lang="de-DE" dirty="0" smtClean="0"/>
            </a:br>
            <a:endParaRPr lang="de-DE" dirty="0" smtClean="0"/>
          </a:p>
          <a:p>
            <a:r>
              <a:rPr lang="de-DE" dirty="0"/>
              <a:t>D</a:t>
            </a:r>
            <a:r>
              <a:rPr lang="de-DE" dirty="0" smtClean="0"/>
              <a:t>igital</a:t>
            </a:r>
          </a:p>
          <a:p>
            <a:pPr lvl="1"/>
            <a:r>
              <a:rPr lang="de-DE" dirty="0" smtClean="0"/>
              <a:t>Frequenzgenerator mit 2 Kanälen</a:t>
            </a:r>
          </a:p>
          <a:p>
            <a:pPr lvl="1"/>
            <a:r>
              <a:rPr lang="de-DE" dirty="0" smtClean="0"/>
              <a:t>Handy: Frequenzgenerator-App</a:t>
            </a:r>
          </a:p>
          <a:p>
            <a:pPr lvl="1"/>
            <a:endParaRPr lang="de-DE" dirty="0"/>
          </a:p>
          <a:p>
            <a:r>
              <a:rPr lang="de-DE" dirty="0" smtClean="0"/>
              <a:t>Ergebnis</a:t>
            </a:r>
          </a:p>
          <a:p>
            <a:pPr lvl="1"/>
            <a:r>
              <a:rPr lang="de-DE" dirty="0" smtClean="0"/>
              <a:t>Schwebung: Wellenberge und – </a:t>
            </a:r>
            <a:r>
              <a:rPr lang="de-DE" dirty="0" err="1" smtClean="0"/>
              <a:t>täler</a:t>
            </a:r>
            <a:r>
              <a:rPr lang="de-DE" dirty="0" smtClean="0"/>
              <a:t> verstärken sich oder löschen sich aus</a:t>
            </a:r>
          </a:p>
          <a:p>
            <a:pPr lvl="1"/>
            <a:r>
              <a:rPr lang="de-DE" dirty="0"/>
              <a:t>Schwebungsfrequenz </a:t>
            </a:r>
            <a:r>
              <a:rPr lang="de-DE" dirty="0" err="1"/>
              <a:t>f</a:t>
            </a:r>
            <a:r>
              <a:rPr lang="de-DE" baseline="-25000" dirty="0" err="1"/>
              <a:t>S</a:t>
            </a:r>
            <a:r>
              <a:rPr lang="de-DE" baseline="-25000" dirty="0"/>
              <a:t> </a:t>
            </a:r>
            <a:r>
              <a:rPr lang="de-DE" dirty="0"/>
              <a:t>= |f</a:t>
            </a:r>
            <a:r>
              <a:rPr lang="de-DE" baseline="-25000" dirty="0"/>
              <a:t>1</a:t>
            </a:r>
            <a:r>
              <a:rPr lang="de-DE" dirty="0"/>
              <a:t> – f</a:t>
            </a:r>
            <a:r>
              <a:rPr lang="de-DE" baseline="-25000" dirty="0"/>
              <a:t>2</a:t>
            </a:r>
            <a:r>
              <a:rPr lang="de-DE" dirty="0"/>
              <a:t>|</a:t>
            </a:r>
            <a:br>
              <a:rPr lang="de-DE" dirty="0"/>
            </a:br>
            <a:r>
              <a:rPr lang="de-DE" dirty="0"/>
              <a:t>wird immer kleiner (langsamer) </a:t>
            </a:r>
            <a:br>
              <a:rPr lang="de-DE" dirty="0"/>
            </a:br>
            <a:r>
              <a:rPr lang="de-DE" dirty="0"/>
              <a:t>je näher sich die Töne kommen</a:t>
            </a:r>
          </a:p>
          <a:p>
            <a:pPr marL="457200" lvl="1" indent="0">
              <a:buNone/>
            </a:pPr>
            <a:endParaRPr lang="de-DE" dirty="0" smtClean="0"/>
          </a:p>
          <a:p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/>
          </p:nvPr>
        </p:nvSpPr>
        <p:spPr>
          <a:xfrm>
            <a:off x="6203951" y="2964876"/>
            <a:ext cx="5378449" cy="433387"/>
          </a:xfrm>
        </p:spPr>
        <p:txBody>
          <a:bodyPr/>
          <a:lstStyle/>
          <a:p>
            <a:r>
              <a:rPr lang="de-DE" dirty="0">
                <a:hlinkClick r:id="rId2"/>
              </a:rPr>
              <a:t>https://www.youtube.com/@</a:t>
            </a:r>
            <a:r>
              <a:rPr lang="de-DE" dirty="0" smtClean="0">
                <a:hlinkClick r:id="rId2"/>
              </a:rPr>
              <a:t>physikflothow7580/videos</a:t>
            </a:r>
            <a:r>
              <a:rPr lang="de-DE" dirty="0" smtClean="0"/>
              <a:t> (</a:t>
            </a:r>
            <a:r>
              <a:rPr lang="de-DE" dirty="0"/>
              <a:t>Schwebung</a:t>
            </a:r>
            <a:r>
              <a:rPr lang="de-DE" dirty="0" smtClean="0"/>
              <a:t>) </a:t>
            </a:r>
            <a:endParaRPr lang="de-DE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429" y="3628913"/>
            <a:ext cx="5439684" cy="2276289"/>
          </a:xfrm>
          <a:prstGeom prst="rect">
            <a:avLst/>
          </a:prstGeom>
        </p:spPr>
      </p:pic>
      <p:pic>
        <p:nvPicPr>
          <p:cNvPr id="15" name="Bildplatzhalter 14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2287" r="2287"/>
          <a:stretch>
            <a:fillRect/>
          </a:stretch>
        </p:blipFill>
        <p:spPr>
          <a:xfrm>
            <a:off x="6203950" y="728663"/>
            <a:ext cx="5378450" cy="2370138"/>
          </a:xfrm>
          <a:prstGeom prst="rect">
            <a:avLst/>
          </a:prstGeom>
        </p:spPr>
      </p:pic>
      <p:sp>
        <p:nvSpPr>
          <p:cNvPr id="16" name="Textplatzhalter 6"/>
          <p:cNvSpPr txBox="1">
            <a:spLocks/>
          </p:cNvSpPr>
          <p:nvPr/>
        </p:nvSpPr>
        <p:spPr>
          <a:xfrm>
            <a:off x="6171290" y="5795160"/>
            <a:ext cx="5378449" cy="43338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30000"/>
              <a:buFont typeface="Wingdings" panose="05000000000000000000" pitchFamily="2" charset="2"/>
              <a:buChar char="v"/>
              <a:tabLst/>
              <a:defRPr sz="1200" b="0" i="0" kern="120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defRPr>
            </a:lvl1pPr>
            <a:lvl2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75000"/>
              <a:buFontTx/>
              <a:buChar char="•"/>
              <a:tabLst/>
              <a:defRPr sz="18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8425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tabLst/>
              <a:defRPr sz="18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63638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44613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Open Sans" panose="020B0606030504020204" pitchFamily="34" charset="0"/>
              <a:buChar char="—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143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" indent="-1143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01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hlinkClick r:id="rId5"/>
              </a:rPr>
              <a:t>https://</a:t>
            </a:r>
            <a:r>
              <a:rPr lang="de-DE" dirty="0" smtClean="0">
                <a:hlinkClick r:id="rId5"/>
              </a:rPr>
              <a:t>physikbuch.schule/simple-superposition.html</a:t>
            </a:r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3729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Mathematische Analogien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04799" y="1065006"/>
                <a:ext cx="6523126" cy="5183393"/>
              </a:xfrm>
            </p:spPr>
            <p:txBody>
              <a:bodyPr/>
              <a:lstStyle/>
              <a:p>
                <a:r>
                  <a:rPr lang="de-DE" b="1" kern="0" dirty="0" smtClean="0"/>
                  <a:t>Der sogenannte Teilchen-Welle </a:t>
                </a:r>
                <a:r>
                  <a:rPr lang="de-DE" b="1" kern="0" dirty="0"/>
                  <a:t>„Dualismus</a:t>
                </a:r>
                <a:r>
                  <a:rPr lang="de-DE" b="1" kern="0" dirty="0" smtClean="0"/>
                  <a:t>“</a:t>
                </a:r>
                <a:br>
                  <a:rPr lang="de-DE" b="1" kern="0" dirty="0" smtClean="0"/>
                </a:br>
                <a:r>
                  <a:rPr lang="de-DE" b="1" kern="0" dirty="0" smtClean="0"/>
                  <a:t>für Quantenobjekte  </a:t>
                </a:r>
                <a:endParaRPr lang="de-DE" b="1" kern="0" dirty="0"/>
              </a:p>
              <a:p>
                <a:pPr lvl="1">
                  <a:spcAft>
                    <a:spcPts val="600"/>
                  </a:spcAft>
                </a:pPr>
                <a:r>
                  <a:rPr lang="de-DE" kern="0" dirty="0" smtClean="0"/>
                  <a:t>Ein</a:t>
                </a:r>
                <a:r>
                  <a:rPr lang="de-DE" b="1" kern="0" dirty="0" smtClean="0"/>
                  <a:t> Quantenobjekt</a:t>
                </a:r>
                <a:r>
                  <a:rPr lang="de-DE" kern="0" dirty="0" smtClean="0"/>
                  <a:t> </a:t>
                </a:r>
                <a:r>
                  <a:rPr lang="de-DE" kern="0" dirty="0"/>
                  <a:t>hat klassische </a:t>
                </a:r>
                <a:r>
                  <a:rPr lang="de-DE" b="1" kern="0" dirty="0" smtClean="0"/>
                  <a:t/>
                </a:r>
                <a:br>
                  <a:rPr lang="de-DE" b="1" kern="0" dirty="0" smtClean="0"/>
                </a:br>
                <a:r>
                  <a:rPr lang="de-DE" b="1" kern="0" dirty="0"/>
                  <a:t>T</a:t>
                </a:r>
                <a:r>
                  <a:rPr lang="de-DE" b="1" kern="0" dirty="0" smtClean="0"/>
                  <a:t>eilchen-Eigenschaften </a:t>
                </a:r>
                <a:r>
                  <a:rPr lang="de-DE" kern="0" dirty="0"/>
                  <a:t>wie </a:t>
                </a:r>
                <a:br>
                  <a:rPr lang="de-DE" kern="0" dirty="0"/>
                </a:br>
                <a:r>
                  <a:rPr lang="de-DE" kern="0" dirty="0" smtClean="0"/>
                  <a:t>Ladungen, Energie </a:t>
                </a:r>
                <a:r>
                  <a:rPr lang="de-DE" kern="0" dirty="0"/>
                  <a:t>E, Impuls p, </a:t>
                </a:r>
                <a:r>
                  <a:rPr lang="de-DE" kern="0" dirty="0" smtClean="0"/>
                  <a:t>Masse </a:t>
                </a:r>
                <a:r>
                  <a:rPr lang="de-DE" kern="0" dirty="0"/>
                  <a:t>m</a:t>
                </a:r>
              </a:p>
              <a:p>
                <a:pPr lvl="1">
                  <a:spcAft>
                    <a:spcPts val="600"/>
                  </a:spcAft>
                </a:pPr>
                <a:r>
                  <a:rPr lang="de-DE" kern="0" dirty="0" smtClean="0"/>
                  <a:t>Mit welcher </a:t>
                </a:r>
                <a:r>
                  <a:rPr lang="de-DE" b="1" kern="0" dirty="0" smtClean="0"/>
                  <a:t>Wahrscheinlichkeit</a:t>
                </a:r>
                <a:r>
                  <a:rPr lang="de-DE" b="1" kern="0" dirty="0"/>
                  <a:t/>
                </a:r>
                <a:br>
                  <a:rPr lang="de-DE" b="1" kern="0" dirty="0"/>
                </a:br>
                <a:r>
                  <a:rPr lang="de-DE" kern="0" dirty="0"/>
                  <a:t>es sich zur Zeit </a:t>
                </a:r>
                <a14:m>
                  <m:oMath xmlns:m="http://schemas.openxmlformats.org/officeDocument/2006/math">
                    <m:r>
                      <a:rPr lang="de-DE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de-DE" kern="0" dirty="0"/>
                  <a:t> am Ort </a:t>
                </a:r>
                <a14:m>
                  <m:oMath xmlns:m="http://schemas.openxmlformats.org/officeDocument/2006/math">
                    <m:r>
                      <a:rPr lang="de-DE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de-DE" kern="0" dirty="0"/>
                  <a:t> befindet, </a:t>
                </a:r>
                <a:br>
                  <a:rPr lang="de-DE" kern="0" dirty="0"/>
                </a:br>
                <a:r>
                  <a:rPr lang="de-DE" kern="0" dirty="0"/>
                  <a:t>beschreibt das Quadrat </a:t>
                </a:r>
                <a:r>
                  <a:rPr lang="de-DE" kern="0" dirty="0" smtClean="0"/>
                  <a:t>seiner </a:t>
                </a:r>
                <a:r>
                  <a:rPr lang="de-DE" b="1" kern="0" dirty="0" smtClean="0"/>
                  <a:t>Wellenfunktion </a:t>
                </a:r>
                <a:r>
                  <a:rPr lang="de-DE" kern="0" dirty="0"/>
                  <a:t>|</a:t>
                </a:r>
                <a14:m>
                  <m:oMath xmlns:m="http://schemas.openxmlformats.org/officeDocument/2006/math">
                    <m:r>
                      <a:rPr lang="de-DE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de-DE" kern="0" dirty="0"/>
                  <a:t>|</a:t>
                </a:r>
                <a:r>
                  <a:rPr lang="de-DE" kern="0" dirty="0" smtClean="0"/>
                  <a:t>²</a:t>
                </a:r>
                <a:br>
                  <a:rPr lang="de-DE" kern="0" dirty="0" smtClean="0"/>
                </a:br>
                <a14:m>
                  <m:oMath xmlns:m="http://schemas.openxmlformats.org/officeDocument/2006/math">
                    <m:r>
                      <a:rPr lang="de-DE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  <m:r>
                      <a:rPr lang="de-DE" i="1" ker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l-GR" b="1" i="1" ker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𝜜</m:t>
                    </m:r>
                    <m:r>
                      <a:rPr lang="de-DE" b="1" i="1" kern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𝒎𝒑𝒍𝒊𝒕𝒖𝒅𝒆</m:t>
                    </m:r>
                    <m:r>
                      <a:rPr lang="de-DE" b="1" i="1" kern="0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∗</m:t>
                    </m:r>
                    <m:r>
                      <a:rPr lang="de-DE" b="1" i="1" kern="0" smtClean="0">
                        <a:solidFill>
                          <a:srgbClr val="FFB9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𝑷𝒉𝒂𝒔𝒆</m:t>
                    </m:r>
                  </m:oMath>
                </a14:m>
                <a:endParaRPr lang="de-DE" kern="0" dirty="0" smtClean="0"/>
              </a:p>
              <a:p>
                <a:pPr lvl="1">
                  <a:spcAft>
                    <a:spcPts val="600"/>
                  </a:spcAft>
                </a:pPr>
                <a:r>
                  <a:rPr lang="de-DE" kern="0" dirty="0" smtClean="0"/>
                  <a:t>Die </a:t>
                </a:r>
                <a:r>
                  <a:rPr lang="de-DE" b="1" kern="0" dirty="0"/>
                  <a:t>Aufenthaltswahrscheinlichkeit</a:t>
                </a:r>
                <a:r>
                  <a:rPr lang="de-DE" kern="0" dirty="0"/>
                  <a:t> </a:t>
                </a:r>
                <a:r>
                  <a:rPr lang="de-DE" kern="0" dirty="0" smtClean="0"/>
                  <a:t>eines Teilchens</a:t>
                </a:r>
                <a:r>
                  <a:rPr lang="de-DE" kern="0" dirty="0"/>
                  <a:t/>
                </a:r>
                <a:br>
                  <a:rPr lang="de-DE" kern="0" dirty="0"/>
                </a:br>
                <a:r>
                  <a:rPr lang="de-DE" kern="0" dirty="0"/>
                  <a:t>hat den Charakter einer </a:t>
                </a:r>
                <a:r>
                  <a:rPr lang="de-DE" b="1" kern="0" dirty="0" smtClean="0"/>
                  <a:t>Welle</a:t>
                </a:r>
                <a:r>
                  <a:rPr lang="de-DE" kern="0" dirty="0" smtClean="0"/>
                  <a:t/>
                </a:r>
                <a:br>
                  <a:rPr lang="de-DE" kern="0" dirty="0" smtClean="0"/>
                </a:br>
                <a:r>
                  <a:rPr lang="de-DE" kern="0" dirty="0" smtClean="0"/>
                  <a:t>(</a:t>
                </a:r>
                <a:r>
                  <a:rPr lang="de-DE" kern="0" dirty="0"/>
                  <a:t>N</a:t>
                </a:r>
                <a:r>
                  <a:rPr lang="de-DE" kern="0" dirty="0" smtClean="0"/>
                  <a:t>achweis aber immer als ganzes Teilchen) </a:t>
                </a:r>
              </a:p>
              <a:p>
                <a:r>
                  <a:rPr lang="de-DE" dirty="0"/>
                  <a:t>Mathematische Beschreibung gleich für</a:t>
                </a:r>
              </a:p>
              <a:p>
                <a:pPr lvl="1"/>
                <a:r>
                  <a:rPr lang="de-DE" dirty="0"/>
                  <a:t>Welle 		(Schall)</a:t>
                </a:r>
              </a:p>
              <a:p>
                <a:pPr lvl="1"/>
                <a:r>
                  <a:rPr lang="de-DE" dirty="0" smtClean="0"/>
                  <a:t>Kreisbewegung</a:t>
                </a:r>
                <a:r>
                  <a:rPr lang="de-DE" dirty="0"/>
                  <a:t>	(Phase bei Quanten</a:t>
                </a:r>
                <a:r>
                  <a:rPr lang="de-DE" dirty="0" smtClean="0"/>
                  <a:t>)</a:t>
                </a:r>
              </a:p>
              <a:p>
                <a:pPr lvl="1"/>
                <a:r>
                  <a:rPr lang="de-DE" dirty="0"/>
                  <a:t>Schwingung 	(Pendel</a:t>
                </a:r>
                <a:r>
                  <a:rPr lang="de-DE" dirty="0" smtClean="0"/>
                  <a:t>)</a:t>
                </a:r>
                <a:endParaRPr lang="de-DE" kern="0" dirty="0"/>
              </a:p>
              <a:p>
                <a:pPr lvl="1">
                  <a:spcAft>
                    <a:spcPts val="600"/>
                  </a:spcAft>
                </a:pP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04799" y="1065006"/>
                <a:ext cx="6523126" cy="5183393"/>
              </a:xfrm>
              <a:blipFill>
                <a:blip r:embed="rId2"/>
                <a:stretch>
                  <a:fillRect l="-2804" t="-3059" b="-4824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7042151" y="5665820"/>
            <a:ext cx="5378449" cy="433387"/>
          </a:xfrm>
        </p:spPr>
        <p:txBody>
          <a:bodyPr/>
          <a:lstStyle/>
          <a:p>
            <a:r>
              <a:rPr lang="de-DE" dirty="0"/>
              <a:t>https://www.matheretter.de/wiki/kosinusschwingung-pendel</a:t>
            </a:r>
          </a:p>
        </p:txBody>
      </p:sp>
      <p:pic>
        <p:nvPicPr>
          <p:cNvPr id="6" name="Inhaltsplatzhalter 6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0" b="3150"/>
          <a:stretch>
            <a:fillRect/>
          </a:stretch>
        </p:blipFill>
        <p:spPr>
          <a:xfrm>
            <a:off x="7132725" y="1323191"/>
            <a:ext cx="4449676" cy="4399876"/>
          </a:xfrm>
        </p:spPr>
      </p:pic>
    </p:spTree>
    <p:extLst>
      <p:ext uri="{BB962C8B-B14F-4D97-AF65-F5344CB8AC3E}">
        <p14:creationId xmlns:p14="http://schemas.microsoft.com/office/powerpoint/2010/main" val="182354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599" y="404813"/>
            <a:ext cx="7957457" cy="647700"/>
          </a:xfrm>
        </p:spPr>
        <p:txBody>
          <a:bodyPr/>
          <a:lstStyle/>
          <a:p>
            <a:r>
              <a:rPr lang="de-DE" dirty="0" smtClean="0"/>
              <a:t>Die Neutrino-„Geisterteilchen“ </a:t>
            </a:r>
            <a:r>
              <a:rPr lang="el-GR" dirty="0" smtClean="0"/>
              <a:t>ν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44283" y="1052513"/>
            <a:ext cx="6662057" cy="5186922"/>
          </a:xfrm>
        </p:spPr>
        <p:txBody>
          <a:bodyPr/>
          <a:lstStyle/>
          <a:p>
            <a:r>
              <a:rPr lang="de-DE" dirty="0" smtClean="0"/>
              <a:t>1930: Postuliert von Wolfgang Pauli zur</a:t>
            </a:r>
            <a:br>
              <a:rPr lang="de-DE" dirty="0" smtClean="0"/>
            </a:br>
            <a:r>
              <a:rPr lang="de-DE" dirty="0" smtClean="0"/>
              <a:t>Erklärung der </a:t>
            </a:r>
            <a:r>
              <a:rPr lang="el-GR" dirty="0" smtClean="0"/>
              <a:t>β</a:t>
            </a:r>
            <a:r>
              <a:rPr lang="de-DE" dirty="0" smtClean="0"/>
              <a:t>-Umwandlung des Neutrons n</a:t>
            </a:r>
            <a:br>
              <a:rPr lang="de-DE" dirty="0" smtClean="0"/>
            </a:br>
            <a:r>
              <a:rPr lang="de-DE" dirty="0" smtClean="0"/>
              <a:t>(sichert Erhaltungssätze in der Umwandlung)</a:t>
            </a:r>
          </a:p>
          <a:p>
            <a:pPr lvl="1"/>
            <a:r>
              <a:rPr lang="de-DE" dirty="0" smtClean="0"/>
              <a:t>Elektrisch neutrale Geschwister des Elektrons</a:t>
            </a:r>
          </a:p>
          <a:p>
            <a:pPr lvl="1"/>
            <a:r>
              <a:rPr lang="de-DE" dirty="0" smtClean="0"/>
              <a:t>Viel leichter als das Elektron </a:t>
            </a:r>
            <a:br>
              <a:rPr lang="de-DE" dirty="0" smtClean="0"/>
            </a:br>
            <a:r>
              <a:rPr lang="de-DE" dirty="0" smtClean="0">
                <a:solidFill>
                  <a:srgbClr val="FF0000"/>
                </a:solidFill>
              </a:rPr>
              <a:t>(Masse unmessbar klein? Ganz masselos?)</a:t>
            </a:r>
          </a:p>
          <a:p>
            <a:pPr lvl="1"/>
            <a:r>
              <a:rPr lang="de-DE" dirty="0" smtClean="0">
                <a:sym typeface="Wingdings" panose="05000000000000000000" pitchFamily="2" charset="2"/>
              </a:rPr>
              <a:t> machen f</a:t>
            </a:r>
            <a:r>
              <a:rPr lang="de-DE" dirty="0" smtClean="0"/>
              <a:t>ast keine Wechselwirkungen</a:t>
            </a:r>
            <a:br>
              <a:rPr lang="de-DE" dirty="0" smtClean="0"/>
            </a:br>
            <a:r>
              <a:rPr lang="de-DE" dirty="0" smtClean="0"/>
              <a:t>(nur 1 von 10.000.000.000 bei Erddurchquerung)</a:t>
            </a:r>
            <a:br>
              <a:rPr lang="de-DE" dirty="0" smtClean="0"/>
            </a:br>
            <a:r>
              <a:rPr lang="de-DE" dirty="0" smtClean="0"/>
              <a:t> </a:t>
            </a:r>
            <a:endParaRPr lang="de-DE" dirty="0"/>
          </a:p>
          <a:p>
            <a:r>
              <a:rPr lang="de-DE" dirty="0" smtClean="0"/>
              <a:t>1956: Nachweis aus Kernreaktor</a:t>
            </a:r>
          </a:p>
          <a:p>
            <a:r>
              <a:rPr lang="de-DE" dirty="0"/>
              <a:t>S</a:t>
            </a:r>
            <a:r>
              <a:rPr lang="de-DE" dirty="0" smtClean="0"/>
              <a:t>päter auch aus</a:t>
            </a:r>
          </a:p>
          <a:p>
            <a:pPr lvl="1"/>
            <a:r>
              <a:rPr lang="de-DE" dirty="0" smtClean="0"/>
              <a:t>Erdatmosphäre (sekundäre kosmische Strahlung)</a:t>
            </a:r>
          </a:p>
          <a:p>
            <a:pPr lvl="1"/>
            <a:r>
              <a:rPr lang="de-DE" dirty="0" smtClean="0"/>
              <a:t>Sonne (Kernfusion)</a:t>
            </a:r>
          </a:p>
          <a:p>
            <a:pPr lvl="1"/>
            <a:r>
              <a:rPr lang="de-DE" dirty="0" smtClean="0"/>
              <a:t>Galaxien (Supernovae, aktive Galaxienkerne) </a:t>
            </a:r>
          </a:p>
          <a:p>
            <a:pPr lvl="1"/>
            <a:r>
              <a:rPr lang="de-DE" dirty="0" smtClean="0"/>
              <a:t>Teilchenbeschleunigern</a:t>
            </a:r>
          </a:p>
          <a:p>
            <a:pPr marL="457200" lvl="1" indent="0">
              <a:buNone/>
            </a:pPr>
            <a:endParaRPr lang="de-DE" dirty="0"/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529" r="529"/>
          <a:stretch>
            <a:fillRect/>
          </a:stretch>
        </p:blipFill>
        <p:spPr>
          <a:xfrm>
            <a:off x="7107464" y="958897"/>
            <a:ext cx="4679950" cy="3143250"/>
          </a:xfrm>
          <a:prstGeom prst="rect">
            <a:avLst/>
          </a:prstGeom>
        </p:spPr>
      </p:pic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6738257" y="3960632"/>
            <a:ext cx="5497285" cy="433387"/>
          </a:xfrm>
        </p:spPr>
        <p:txBody>
          <a:bodyPr/>
          <a:lstStyle/>
          <a:p>
            <a:r>
              <a:rPr lang="de-DE" dirty="0"/>
              <a:t>https://physicsmasterclasses.org/exercises/bonn1/de/ww_schwach.htm</a:t>
            </a:r>
          </a:p>
        </p:txBody>
      </p:sp>
      <p:sp>
        <p:nvSpPr>
          <p:cNvPr id="8" name="Vertikales Scrollen 7"/>
          <p:cNvSpPr/>
          <p:nvPr/>
        </p:nvSpPr>
        <p:spPr>
          <a:xfrm>
            <a:off x="6901543" y="4656231"/>
            <a:ext cx="4299857" cy="1788112"/>
          </a:xfrm>
          <a:prstGeom prst="verticalScroll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smtClean="0">
                <a:solidFill>
                  <a:srgbClr val="FFFF00"/>
                </a:solidFill>
              </a:rPr>
              <a:t>Neutrinos</a:t>
            </a:r>
            <a:r>
              <a:rPr lang="de-DE" dirty="0" smtClean="0">
                <a:solidFill>
                  <a:srgbClr val="FFFF00"/>
                </a:solidFill>
              </a:rPr>
              <a:t> </a:t>
            </a:r>
          </a:p>
          <a:p>
            <a:pPr marL="285750" indent="-285750" algn="ctr">
              <a:buFontTx/>
              <a:buChar char="-"/>
            </a:pPr>
            <a:r>
              <a:rPr lang="de-DE" dirty="0" smtClean="0">
                <a:solidFill>
                  <a:srgbClr val="FFFF00"/>
                </a:solidFill>
              </a:rPr>
              <a:t>kommen von „überall her“</a:t>
            </a:r>
            <a:br>
              <a:rPr lang="de-DE" dirty="0" smtClean="0">
                <a:solidFill>
                  <a:srgbClr val="FFFF00"/>
                </a:solidFill>
              </a:rPr>
            </a:br>
            <a:r>
              <a:rPr lang="de-DE" dirty="0" smtClean="0">
                <a:solidFill>
                  <a:srgbClr val="FFFF00"/>
                </a:solidFill>
              </a:rPr>
              <a:t>(auch aus </a:t>
            </a:r>
            <a:r>
              <a:rPr lang="de-DE" dirty="0" err="1" smtClean="0">
                <a:solidFill>
                  <a:srgbClr val="FFFF00"/>
                </a:solidFill>
              </a:rPr>
              <a:t>menschl</a:t>
            </a:r>
            <a:r>
              <a:rPr lang="de-DE" dirty="0" smtClean="0">
                <a:solidFill>
                  <a:srgbClr val="FFFF00"/>
                </a:solidFill>
              </a:rPr>
              <a:t>. Körpern)</a:t>
            </a:r>
          </a:p>
          <a:p>
            <a:pPr marL="285750" indent="-285750" algn="ctr">
              <a:buFontTx/>
              <a:buChar char="-"/>
            </a:pPr>
            <a:r>
              <a:rPr lang="de-DE" dirty="0">
                <a:solidFill>
                  <a:srgbClr val="FFFF00"/>
                </a:solidFill>
              </a:rPr>
              <a:t>f</a:t>
            </a:r>
            <a:r>
              <a:rPr lang="de-DE" dirty="0" smtClean="0">
                <a:solidFill>
                  <a:srgbClr val="FFFF00"/>
                </a:solidFill>
              </a:rPr>
              <a:t>liegen überall durch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388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3 Familien und Mischung</a:t>
            </a:r>
            <a:endParaRPr lang="de-DE" dirty="0"/>
          </a:p>
        </p:txBody>
      </p:sp>
      <p:pic>
        <p:nvPicPr>
          <p:cNvPr id="7" name="Grafik 4" descr="Standardmodell_cNetzwerk_Teilchenwelt_1.png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" b="1028"/>
          <a:stretch>
            <a:fillRect/>
          </a:stretch>
        </p:blipFill>
        <p:spPr bwMode="auto">
          <a:xfrm>
            <a:off x="7180208" y="435427"/>
            <a:ext cx="4478392" cy="3524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409293" y="5268655"/>
            <a:ext cx="4027265" cy="119210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30000"/>
              <a:buFont typeface="Wingdings" panose="05000000000000000000" pitchFamily="2" charset="2"/>
              <a:buChar char="v"/>
              <a:tabLst/>
              <a:defRPr sz="20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75000"/>
              <a:buFontTx/>
              <a:buChar char="•"/>
              <a:tabLst/>
              <a:defRPr sz="18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8425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tabLst/>
              <a:defRPr sz="18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63638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44613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Open Sans" panose="020B0606030504020204" pitchFamily="34" charset="0"/>
              <a:buChar char="—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143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" indent="-1143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01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de-DE" altLang="de-DE" dirty="0" smtClean="0">
                <a:latin typeface="Symbol" panose="05050102010706020507" pitchFamily="18" charset="2"/>
              </a:rPr>
              <a:t> </a:t>
            </a:r>
            <a:r>
              <a:rPr lang="de-DE" altLang="de-DE" b="1" dirty="0" smtClean="0">
                <a:latin typeface="Symbol" panose="05050102010706020507" pitchFamily="18" charset="2"/>
              </a:rPr>
              <a:t>n</a:t>
            </a:r>
            <a:r>
              <a:rPr lang="de-DE" altLang="de-DE" b="1" baseline="-25000" dirty="0" smtClean="0">
                <a:latin typeface="Tempus Sans ITC" panose="04020404030D07020202" pitchFamily="82" charset="0"/>
              </a:rPr>
              <a:t>e</a:t>
            </a:r>
            <a:r>
              <a:rPr lang="de-DE" altLang="de-DE" b="1" baseline="-25000" dirty="0" smtClean="0">
                <a:latin typeface="Symbol" panose="05050102010706020507" pitchFamily="18" charset="2"/>
              </a:rPr>
              <a:t> </a:t>
            </a:r>
            <a:r>
              <a:rPr lang="de-DE" altLang="de-DE" b="1" dirty="0" smtClean="0">
                <a:latin typeface="Symbol" panose="05050102010706020507" pitchFamily="18" charset="2"/>
              </a:rPr>
              <a:t>» </a:t>
            </a:r>
            <a:r>
              <a:rPr lang="de-DE" altLang="de-DE" b="1" dirty="0">
                <a:latin typeface="Symbol" panose="05050102010706020507" pitchFamily="18" charset="2"/>
              </a:rPr>
              <a:t>(  0,8n</a:t>
            </a:r>
            <a:r>
              <a:rPr lang="de-DE" altLang="de-DE" b="1" baseline="-25000" dirty="0" smtClean="0">
                <a:latin typeface="Tempus Sans ITC" panose="04020404030D07020202" pitchFamily="82" charset="0"/>
              </a:rPr>
              <a:t>1 </a:t>
            </a:r>
            <a:r>
              <a:rPr lang="de-DE" altLang="de-DE" b="1" dirty="0" smtClean="0">
                <a:latin typeface="Symbol" panose="05050102010706020507" pitchFamily="18" charset="2"/>
              </a:rPr>
              <a:t>+ 0,6n</a:t>
            </a:r>
            <a:r>
              <a:rPr lang="de-DE" altLang="de-DE" b="1" baseline="-25000" dirty="0" smtClean="0">
                <a:latin typeface="Tempus Sans ITC" panose="04020404030D07020202" pitchFamily="82" charset="0"/>
              </a:rPr>
              <a:t>2</a:t>
            </a:r>
            <a:r>
              <a:rPr lang="de-DE" dirty="0" smtClean="0"/>
              <a:t> ‒ </a:t>
            </a:r>
            <a:r>
              <a:rPr lang="de-DE" altLang="de-DE" b="1" dirty="0" smtClean="0">
                <a:latin typeface="Symbol" panose="05050102010706020507" pitchFamily="18" charset="2"/>
              </a:rPr>
              <a:t>0,1n</a:t>
            </a:r>
            <a:r>
              <a:rPr lang="de-DE" altLang="de-DE" b="1" baseline="-25000" dirty="0" smtClean="0">
                <a:latin typeface="Tempus Sans ITC" panose="04020404030D07020202" pitchFamily="82" charset="0"/>
              </a:rPr>
              <a:t>3</a:t>
            </a:r>
            <a:r>
              <a:rPr lang="de-DE" altLang="de-DE" b="1" dirty="0" smtClean="0">
                <a:latin typeface="Symbol" panose="05050102010706020507" pitchFamily="18" charset="2"/>
              </a:rPr>
              <a:t>) </a:t>
            </a:r>
          </a:p>
          <a:p>
            <a:pPr lvl="2"/>
            <a:r>
              <a:rPr lang="de-DE" altLang="de-DE" dirty="0" smtClean="0">
                <a:latin typeface="Symbol" panose="05050102010706020507" pitchFamily="18" charset="2"/>
              </a:rPr>
              <a:t> </a:t>
            </a:r>
            <a:r>
              <a:rPr lang="de-DE" altLang="de-DE" b="1" dirty="0" err="1" smtClean="0">
                <a:solidFill>
                  <a:srgbClr val="00B050"/>
                </a:solidFill>
                <a:latin typeface="Symbol" panose="05050102010706020507" pitchFamily="18" charset="2"/>
              </a:rPr>
              <a:t>n</a:t>
            </a:r>
            <a:r>
              <a:rPr lang="de-DE" altLang="de-DE" b="1" baseline="-25000" dirty="0" err="1" smtClean="0">
                <a:solidFill>
                  <a:srgbClr val="00B050"/>
                </a:solidFill>
                <a:latin typeface="Symbol" panose="05050102010706020507" pitchFamily="18" charset="2"/>
              </a:rPr>
              <a:t>m</a:t>
            </a:r>
            <a:r>
              <a:rPr lang="de-DE" altLang="de-DE" baseline="-25000" dirty="0" smtClean="0">
                <a:solidFill>
                  <a:srgbClr val="00B050"/>
                </a:solidFill>
                <a:latin typeface="Symbol" panose="05050102010706020507" pitchFamily="18" charset="2"/>
              </a:rPr>
              <a:t> </a:t>
            </a:r>
            <a:r>
              <a:rPr lang="de-DE" altLang="de-DE" dirty="0" smtClean="0">
                <a:solidFill>
                  <a:srgbClr val="00B050"/>
                </a:solidFill>
                <a:latin typeface="Symbol" panose="05050102010706020507" pitchFamily="18" charset="2"/>
              </a:rPr>
              <a:t>» </a:t>
            </a:r>
            <a:r>
              <a:rPr lang="de-DE" altLang="de-DE" b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(</a:t>
            </a:r>
            <a:r>
              <a:rPr lang="de-DE" dirty="0" smtClean="0">
                <a:solidFill>
                  <a:srgbClr val="00B050"/>
                </a:solidFill>
              </a:rPr>
              <a:t>‒</a:t>
            </a:r>
            <a:r>
              <a:rPr lang="de-DE" altLang="de-DE" b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0,4n</a:t>
            </a:r>
            <a:r>
              <a:rPr lang="de-DE" altLang="de-DE" b="1" baseline="-25000" dirty="0" smtClean="0">
                <a:solidFill>
                  <a:srgbClr val="00B050"/>
                </a:solidFill>
                <a:latin typeface="Tempus Sans ITC" panose="04020404030D07020202" pitchFamily="82" charset="0"/>
              </a:rPr>
              <a:t>1 </a:t>
            </a:r>
            <a:r>
              <a:rPr lang="de-DE" altLang="de-DE" b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+ 0,6n</a:t>
            </a:r>
            <a:r>
              <a:rPr lang="de-DE" altLang="de-DE" b="1" baseline="-25000" dirty="0" smtClean="0">
                <a:solidFill>
                  <a:srgbClr val="00B050"/>
                </a:solidFill>
                <a:latin typeface="Tempus Sans ITC" panose="04020404030D07020202" pitchFamily="82" charset="0"/>
              </a:rPr>
              <a:t>2 </a:t>
            </a:r>
            <a:r>
              <a:rPr lang="de-DE" altLang="de-DE" b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+ 0,7n</a:t>
            </a:r>
            <a:r>
              <a:rPr lang="de-DE" altLang="de-DE" b="1" baseline="-25000" dirty="0" smtClean="0">
                <a:solidFill>
                  <a:srgbClr val="00B050"/>
                </a:solidFill>
                <a:latin typeface="Tempus Sans ITC" panose="04020404030D07020202" pitchFamily="82" charset="0"/>
              </a:rPr>
              <a:t>3</a:t>
            </a:r>
            <a:r>
              <a:rPr lang="de-DE" altLang="de-DE" b="1" dirty="0" smtClean="0">
                <a:solidFill>
                  <a:srgbClr val="00B050"/>
                </a:solidFill>
                <a:latin typeface="Symbol" panose="05050102010706020507" pitchFamily="18" charset="2"/>
              </a:rPr>
              <a:t>)</a:t>
            </a:r>
          </a:p>
          <a:p>
            <a:pPr lvl="2"/>
            <a:r>
              <a:rPr lang="de-DE" altLang="de-DE" dirty="0" smtClean="0">
                <a:latin typeface="Symbol" panose="05050102010706020507" pitchFamily="18" charset="2"/>
              </a:rPr>
              <a:t> </a:t>
            </a:r>
            <a:r>
              <a:rPr lang="de-DE" altLang="de-DE" b="1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n</a:t>
            </a:r>
            <a:r>
              <a:rPr lang="de-DE" altLang="de-DE" b="1" baseline="-25000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t</a:t>
            </a:r>
            <a:r>
              <a:rPr lang="de-DE" altLang="de-DE" baseline="-25000" dirty="0" smtClean="0">
                <a:solidFill>
                  <a:srgbClr val="FF0000"/>
                </a:solidFill>
                <a:latin typeface="Symbol" panose="05050102010706020507" pitchFamily="18" charset="2"/>
              </a:rPr>
              <a:t> </a:t>
            </a:r>
            <a:r>
              <a:rPr lang="de-DE" altLang="de-DE" dirty="0" smtClean="0">
                <a:solidFill>
                  <a:srgbClr val="FF0000"/>
                </a:solidFill>
                <a:latin typeface="Symbol" panose="05050102010706020507" pitchFamily="18" charset="2"/>
              </a:rPr>
              <a:t>» </a:t>
            </a:r>
            <a:r>
              <a:rPr lang="de-DE" altLang="de-DE" b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(  0,4n</a:t>
            </a:r>
            <a:r>
              <a:rPr lang="de-DE" altLang="de-DE" b="1" baseline="-25000" dirty="0" smtClean="0">
                <a:solidFill>
                  <a:srgbClr val="FF0000"/>
                </a:solidFill>
                <a:latin typeface="Tempus Sans ITC" panose="04020404030D07020202" pitchFamily="82" charset="0"/>
              </a:rPr>
              <a:t>1 </a:t>
            </a:r>
            <a:r>
              <a:rPr lang="de-DE" dirty="0" smtClean="0">
                <a:solidFill>
                  <a:srgbClr val="FF0000"/>
                </a:solidFill>
              </a:rPr>
              <a:t>‒</a:t>
            </a:r>
            <a:r>
              <a:rPr lang="de-DE" altLang="de-DE" b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 0,6n</a:t>
            </a:r>
            <a:r>
              <a:rPr lang="de-DE" altLang="de-DE" b="1" baseline="-25000" dirty="0" smtClean="0">
                <a:solidFill>
                  <a:srgbClr val="FF0000"/>
                </a:solidFill>
                <a:latin typeface="Tempus Sans ITC" panose="04020404030D07020202" pitchFamily="82" charset="0"/>
              </a:rPr>
              <a:t>2 </a:t>
            </a:r>
            <a:r>
              <a:rPr lang="de-DE" altLang="de-DE" b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+ 0,7n</a:t>
            </a:r>
            <a:r>
              <a:rPr lang="de-DE" altLang="de-DE" b="1" baseline="-25000" dirty="0" smtClean="0">
                <a:solidFill>
                  <a:srgbClr val="FF0000"/>
                </a:solidFill>
                <a:latin typeface="Tempus Sans ITC" panose="04020404030D07020202" pitchFamily="82" charset="0"/>
              </a:rPr>
              <a:t>3</a:t>
            </a:r>
            <a:r>
              <a:rPr lang="de-DE" altLang="de-DE" b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)</a:t>
            </a:r>
            <a:endParaRPr lang="de-DE" altLang="de-DE" b="1" dirty="0">
              <a:solidFill>
                <a:srgbClr val="FF0000"/>
              </a:solidFill>
              <a:latin typeface="Symbol" panose="05050102010706020507" pitchFamily="18" charset="2"/>
            </a:endParaRPr>
          </a:p>
        </p:txBody>
      </p:sp>
      <p:grpSp>
        <p:nvGrpSpPr>
          <p:cNvPr id="28" name="Gruppieren 27"/>
          <p:cNvGrpSpPr/>
          <p:nvPr/>
        </p:nvGrpSpPr>
        <p:grpSpPr>
          <a:xfrm>
            <a:off x="7183607" y="3876346"/>
            <a:ext cx="4105844" cy="2683143"/>
            <a:chOff x="7183607" y="3876346"/>
            <a:chExt cx="4105844" cy="2683143"/>
          </a:xfrm>
        </p:grpSpPr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83607" y="3977821"/>
              <a:ext cx="4105844" cy="2581668"/>
            </a:xfrm>
            <a:prstGeom prst="rect">
              <a:avLst/>
            </a:prstGeom>
          </p:spPr>
        </p:pic>
        <p:cxnSp>
          <p:nvCxnSpPr>
            <p:cNvPr id="6" name="Gerade Verbindung mit Pfeil 5"/>
            <p:cNvCxnSpPr/>
            <p:nvPr/>
          </p:nvCxnSpPr>
          <p:spPr>
            <a:xfrm flipV="1">
              <a:off x="8978153" y="4061012"/>
              <a:ext cx="753035" cy="1564343"/>
            </a:xfrm>
            <a:prstGeom prst="straightConnector1">
              <a:avLst/>
            </a:prstGeom>
            <a:ln w="3492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mit Pfeil 12"/>
            <p:cNvCxnSpPr/>
            <p:nvPr/>
          </p:nvCxnSpPr>
          <p:spPr>
            <a:xfrm flipH="1" flipV="1">
              <a:off x="8314765" y="5199529"/>
              <a:ext cx="663388" cy="425827"/>
            </a:xfrm>
            <a:prstGeom prst="straightConnector1">
              <a:avLst/>
            </a:prstGeom>
            <a:ln w="3492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mit Pfeil 16"/>
            <p:cNvCxnSpPr/>
            <p:nvPr/>
          </p:nvCxnSpPr>
          <p:spPr>
            <a:xfrm>
              <a:off x="8978153" y="5625355"/>
              <a:ext cx="591671" cy="407892"/>
            </a:xfrm>
            <a:prstGeom prst="straightConnector1">
              <a:avLst/>
            </a:prstGeom>
            <a:ln w="3492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mit Pfeil 21"/>
            <p:cNvCxnSpPr/>
            <p:nvPr/>
          </p:nvCxnSpPr>
          <p:spPr>
            <a:xfrm flipH="1">
              <a:off x="8196943" y="5629837"/>
              <a:ext cx="781210" cy="770963"/>
            </a:xfrm>
            <a:prstGeom prst="straightConnector1">
              <a:avLst/>
            </a:prstGeom>
            <a:ln w="34925">
              <a:solidFill>
                <a:srgbClr val="97C6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feld 25"/>
            <p:cNvSpPr txBox="1"/>
            <p:nvPr/>
          </p:nvSpPr>
          <p:spPr>
            <a:xfrm>
              <a:off x="7943290" y="4855515"/>
              <a:ext cx="37147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altLang="de-DE" b="1" dirty="0" err="1">
                  <a:solidFill>
                    <a:srgbClr val="FF0000"/>
                  </a:solidFill>
                  <a:latin typeface="Symbol" panose="05050102010706020507" pitchFamily="18" charset="2"/>
                </a:rPr>
                <a:t>n</a:t>
              </a:r>
              <a:r>
                <a:rPr lang="de-DE" altLang="de-DE" b="1" baseline="-25000" dirty="0" err="1">
                  <a:solidFill>
                    <a:srgbClr val="FF0000"/>
                  </a:solidFill>
                  <a:latin typeface="Symbol" panose="05050102010706020507" pitchFamily="18" charset="2"/>
                </a:rPr>
                <a:t>t</a:t>
              </a:r>
              <a:endParaRPr lang="de-DE" dirty="0"/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9768468" y="3876346"/>
              <a:ext cx="42074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altLang="de-DE" b="1" dirty="0" err="1" smtClean="0">
                  <a:solidFill>
                    <a:srgbClr val="00B050"/>
                  </a:solidFill>
                  <a:latin typeface="Symbol" panose="05050102010706020507" pitchFamily="18" charset="2"/>
                </a:rPr>
                <a:t>n</a:t>
              </a:r>
              <a:r>
                <a:rPr lang="de-DE" altLang="de-DE" b="1" baseline="-25000" dirty="0" err="1" smtClean="0">
                  <a:solidFill>
                    <a:srgbClr val="00B050"/>
                  </a:solidFill>
                  <a:latin typeface="Symbol" panose="05050102010706020507" pitchFamily="18" charset="2"/>
                </a:rPr>
                <a:t>m</a:t>
              </a:r>
              <a:endParaRPr lang="de-DE" dirty="0">
                <a:solidFill>
                  <a:srgbClr val="00B050"/>
                </a:solidFill>
              </a:endParaRPr>
            </a:p>
          </p:txBody>
        </p:sp>
      </p:grp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9818914" y="3526064"/>
            <a:ext cx="2286000" cy="433387"/>
          </a:xfrm>
        </p:spPr>
        <p:txBody>
          <a:bodyPr/>
          <a:lstStyle/>
          <a:p>
            <a:r>
              <a:rPr lang="de-DE" dirty="0" smtClean="0"/>
              <a:t>Netzwerk Teilchenwelt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09293" y="1070883"/>
            <a:ext cx="7787650" cy="4128646"/>
          </a:xfrm>
        </p:spPr>
        <p:txBody>
          <a:bodyPr/>
          <a:lstStyle/>
          <a:p>
            <a:r>
              <a:rPr lang="de-DE" dirty="0" smtClean="0"/>
              <a:t>Elementarteilchen existieren in 3 Familien („Generationen“)</a:t>
            </a:r>
          </a:p>
          <a:p>
            <a:pPr lvl="1"/>
            <a:r>
              <a:rPr lang="de-DE" dirty="0" smtClean="0"/>
              <a:t>Jeweils ähnliche Mitglieder, aber steigende Massen</a:t>
            </a:r>
            <a:br>
              <a:rPr lang="de-DE" dirty="0" smtClean="0"/>
            </a:br>
            <a:r>
              <a:rPr lang="de-DE" dirty="0" smtClean="0"/>
              <a:t>(analog zum Periodensystem der Elemente)</a:t>
            </a:r>
          </a:p>
          <a:p>
            <a:pPr lvl="1"/>
            <a:r>
              <a:rPr lang="de-DE" b="1" dirty="0" smtClean="0"/>
              <a:t>Zu jedem Mitglied der „Elektron-Gruppe“ </a:t>
            </a:r>
            <a:br>
              <a:rPr lang="de-DE" b="1" dirty="0" smtClean="0"/>
            </a:br>
            <a:r>
              <a:rPr lang="de-DE" b="1" dirty="0" smtClean="0"/>
              <a:t>gibt es ein zugehöriges „</a:t>
            </a:r>
            <a:r>
              <a:rPr lang="de-DE" b="1" dirty="0" err="1" smtClean="0"/>
              <a:t>Flavor</a:t>
            </a:r>
            <a:r>
              <a:rPr lang="de-DE" b="1" dirty="0" smtClean="0"/>
              <a:t>“-Neutrino: </a:t>
            </a:r>
            <a:r>
              <a:rPr lang="de-DE" altLang="de-DE" sz="2000" b="1" dirty="0">
                <a:latin typeface="Symbol" panose="05050102010706020507" pitchFamily="18" charset="2"/>
              </a:rPr>
              <a:t>n</a:t>
            </a:r>
            <a:r>
              <a:rPr lang="de-DE" altLang="de-DE" sz="2000" b="1" baseline="-25000" dirty="0">
                <a:latin typeface="Tempus Sans ITC" panose="04020404030D07020202" pitchFamily="82" charset="0"/>
              </a:rPr>
              <a:t>e</a:t>
            </a:r>
            <a:r>
              <a:rPr lang="de-DE" altLang="de-DE" sz="2000" b="1" baseline="-25000" dirty="0">
                <a:latin typeface="Symbol" panose="05050102010706020507" pitchFamily="18" charset="2"/>
              </a:rPr>
              <a:t> </a:t>
            </a:r>
            <a:r>
              <a:rPr lang="de-DE" altLang="de-DE" sz="2000" b="1" dirty="0" smtClean="0">
                <a:latin typeface="Symbol" panose="05050102010706020507" pitchFamily="18" charset="2"/>
              </a:rPr>
              <a:t>, </a:t>
            </a:r>
            <a:r>
              <a:rPr lang="de-DE" altLang="de-DE" sz="2000" b="1" dirty="0" err="1">
                <a:latin typeface="Symbol" panose="05050102010706020507" pitchFamily="18" charset="2"/>
              </a:rPr>
              <a:t>n</a:t>
            </a:r>
            <a:r>
              <a:rPr lang="de-DE" altLang="de-DE" sz="2000" b="1" baseline="-25000" dirty="0" err="1">
                <a:latin typeface="Symbol" panose="05050102010706020507" pitchFamily="18" charset="2"/>
              </a:rPr>
              <a:t>m</a:t>
            </a:r>
            <a:r>
              <a:rPr lang="de-DE" altLang="de-DE" sz="2000" b="1" baseline="-25000" dirty="0">
                <a:latin typeface="Symbol" panose="05050102010706020507" pitchFamily="18" charset="2"/>
              </a:rPr>
              <a:t>  </a:t>
            </a:r>
            <a:r>
              <a:rPr lang="de-DE" altLang="de-DE" sz="2000" b="1" dirty="0">
                <a:latin typeface="Symbol" panose="05050102010706020507" pitchFamily="18" charset="2"/>
              </a:rPr>
              <a:t>, </a:t>
            </a:r>
            <a:r>
              <a:rPr lang="de-DE" altLang="de-DE" sz="2000" b="1" dirty="0" err="1">
                <a:latin typeface="Symbol" panose="05050102010706020507" pitchFamily="18" charset="2"/>
              </a:rPr>
              <a:t>n</a:t>
            </a:r>
            <a:r>
              <a:rPr lang="de-DE" altLang="de-DE" sz="2000" b="1" baseline="-25000" dirty="0" err="1">
                <a:latin typeface="Symbol" panose="05050102010706020507" pitchFamily="18" charset="2"/>
              </a:rPr>
              <a:t>t</a:t>
            </a:r>
            <a:endParaRPr lang="de-DE" sz="2000" b="1" dirty="0" smtClean="0"/>
          </a:p>
          <a:p>
            <a:pPr lvl="1"/>
            <a:r>
              <a:rPr lang="de-DE" dirty="0" smtClean="0"/>
              <a:t>Nur die 1. Familie (</a:t>
            </a:r>
            <a:r>
              <a:rPr lang="de-DE" dirty="0" err="1" smtClean="0"/>
              <a:t>u,d,e</a:t>
            </a:r>
            <a:r>
              <a:rPr lang="de-DE" dirty="0" smtClean="0"/>
              <a:t>) bildet stabile Materie</a:t>
            </a:r>
            <a:br>
              <a:rPr lang="de-DE" dirty="0" smtClean="0"/>
            </a:br>
            <a:r>
              <a:rPr lang="de-DE" dirty="0" smtClean="0"/>
              <a:t>(schwerere Elementarteilchen sind sehr kurzlebig)</a:t>
            </a:r>
            <a:endParaRPr lang="de-DE" dirty="0"/>
          </a:p>
          <a:p>
            <a:r>
              <a:rPr lang="de-DE" dirty="0" smtClean="0"/>
              <a:t>Besonderheit der Teilchenphysik (Quantenfeldtheorie)</a:t>
            </a:r>
          </a:p>
          <a:p>
            <a:pPr lvl="1"/>
            <a:r>
              <a:rPr lang="de-DE" b="1" dirty="0" smtClean="0">
                <a:solidFill>
                  <a:srgbClr val="C00000"/>
                </a:solidFill>
              </a:rPr>
              <a:t>Teilchen können </a:t>
            </a:r>
            <a:r>
              <a:rPr lang="de-DE" dirty="0" smtClean="0"/>
              <a:t>nicht nur</a:t>
            </a:r>
          </a:p>
          <a:p>
            <a:pPr lvl="2"/>
            <a:r>
              <a:rPr lang="de-DE" dirty="0" smtClean="0"/>
              <a:t>an mehreren Orten gleichzeitig sein („Wellenfunktion“),</a:t>
            </a:r>
          </a:p>
          <a:p>
            <a:pPr lvl="2"/>
            <a:r>
              <a:rPr lang="de-DE" dirty="0"/>
              <a:t>sondern auch </a:t>
            </a:r>
            <a:r>
              <a:rPr lang="de-DE" b="1" dirty="0" smtClean="0">
                <a:solidFill>
                  <a:srgbClr val="C00000"/>
                </a:solidFill>
              </a:rPr>
              <a:t>mehrere Teilchen gleichzeitig sein!</a:t>
            </a:r>
          </a:p>
          <a:p>
            <a:pPr lvl="1"/>
            <a:r>
              <a:rPr lang="de-DE" b="1" dirty="0" smtClean="0"/>
              <a:t>Die </a:t>
            </a:r>
            <a:r>
              <a:rPr lang="de-DE" b="1" dirty="0"/>
              <a:t>„</a:t>
            </a:r>
            <a:r>
              <a:rPr lang="de-DE" b="1" dirty="0" err="1"/>
              <a:t>Flavor</a:t>
            </a:r>
            <a:r>
              <a:rPr lang="de-DE" b="1" dirty="0"/>
              <a:t>“-</a:t>
            </a:r>
            <a:r>
              <a:rPr lang="de-DE" b="1" dirty="0" smtClean="0"/>
              <a:t>Neutrinos </a:t>
            </a:r>
            <a:r>
              <a:rPr lang="de-DE" altLang="de-DE" sz="2000" b="1" dirty="0">
                <a:latin typeface="Symbol" panose="05050102010706020507" pitchFamily="18" charset="2"/>
              </a:rPr>
              <a:t>n</a:t>
            </a:r>
            <a:r>
              <a:rPr lang="de-DE" altLang="de-DE" sz="2000" b="1" baseline="-25000" dirty="0">
                <a:latin typeface="Tempus Sans ITC" panose="04020404030D07020202" pitchFamily="82" charset="0"/>
              </a:rPr>
              <a:t>e</a:t>
            </a:r>
            <a:r>
              <a:rPr lang="de-DE" altLang="de-DE" sz="2000" b="1" baseline="-25000" dirty="0">
                <a:latin typeface="Symbol" panose="05050102010706020507" pitchFamily="18" charset="2"/>
              </a:rPr>
              <a:t> </a:t>
            </a:r>
            <a:r>
              <a:rPr lang="de-DE" altLang="de-DE" sz="2000" b="1" dirty="0">
                <a:latin typeface="Symbol" panose="05050102010706020507" pitchFamily="18" charset="2"/>
              </a:rPr>
              <a:t>, </a:t>
            </a:r>
            <a:r>
              <a:rPr lang="de-DE" altLang="de-DE" sz="2000" b="1" dirty="0" err="1">
                <a:latin typeface="Symbol" panose="05050102010706020507" pitchFamily="18" charset="2"/>
              </a:rPr>
              <a:t>n</a:t>
            </a:r>
            <a:r>
              <a:rPr lang="de-DE" altLang="de-DE" sz="2000" b="1" baseline="-25000" dirty="0" err="1">
                <a:latin typeface="Symbol" panose="05050102010706020507" pitchFamily="18" charset="2"/>
              </a:rPr>
              <a:t>m</a:t>
            </a:r>
            <a:r>
              <a:rPr lang="de-DE" altLang="de-DE" sz="2000" b="1" baseline="-25000" dirty="0">
                <a:latin typeface="Symbol" panose="05050102010706020507" pitchFamily="18" charset="2"/>
              </a:rPr>
              <a:t>  </a:t>
            </a:r>
            <a:r>
              <a:rPr lang="de-DE" altLang="de-DE" sz="2000" b="1" dirty="0">
                <a:latin typeface="Symbol" panose="05050102010706020507" pitchFamily="18" charset="2"/>
              </a:rPr>
              <a:t>, </a:t>
            </a:r>
            <a:r>
              <a:rPr lang="de-DE" altLang="de-DE" sz="2000" b="1" dirty="0" err="1" smtClean="0">
                <a:latin typeface="Symbol" panose="05050102010706020507" pitchFamily="18" charset="2"/>
              </a:rPr>
              <a:t>n</a:t>
            </a:r>
            <a:r>
              <a:rPr lang="de-DE" altLang="de-DE" sz="2000" b="1" baseline="-25000" dirty="0" err="1" smtClean="0">
                <a:latin typeface="Symbol" panose="05050102010706020507" pitchFamily="18" charset="2"/>
              </a:rPr>
              <a:t>t</a:t>
            </a:r>
            <a:r>
              <a:rPr lang="de-DE" altLang="de-DE" sz="2000" b="1" dirty="0" smtClean="0"/>
              <a:t> </a:t>
            </a:r>
            <a:r>
              <a:rPr lang="de-DE" b="1" dirty="0" smtClean="0"/>
              <a:t>sind Überlagerungen </a:t>
            </a:r>
            <a:br>
              <a:rPr lang="de-DE" b="1" dirty="0" smtClean="0"/>
            </a:br>
            <a:r>
              <a:rPr lang="de-DE" b="1" dirty="0" smtClean="0"/>
              <a:t>von Neutrinos </a:t>
            </a:r>
            <a:r>
              <a:rPr lang="de-DE" altLang="de-DE" b="1" dirty="0">
                <a:latin typeface="Symbol" panose="05050102010706020507" pitchFamily="18" charset="2"/>
              </a:rPr>
              <a:t>n</a:t>
            </a:r>
            <a:r>
              <a:rPr lang="de-DE" altLang="de-DE" b="1" baseline="-25000" dirty="0">
                <a:latin typeface="Symbol" panose="05050102010706020507" pitchFamily="18" charset="2"/>
              </a:rPr>
              <a:t>1 </a:t>
            </a:r>
            <a:r>
              <a:rPr lang="de-DE" altLang="de-DE" b="1" dirty="0">
                <a:latin typeface="Symbol" panose="05050102010706020507" pitchFamily="18" charset="2"/>
              </a:rPr>
              <a:t>, n</a:t>
            </a:r>
            <a:r>
              <a:rPr lang="de-DE" altLang="de-DE" b="1" baseline="-25000" dirty="0">
                <a:latin typeface="Symbol" panose="05050102010706020507" pitchFamily="18" charset="2"/>
              </a:rPr>
              <a:t>2  </a:t>
            </a:r>
            <a:r>
              <a:rPr lang="de-DE" altLang="de-DE" b="1" dirty="0">
                <a:latin typeface="Symbol" panose="05050102010706020507" pitchFamily="18" charset="2"/>
              </a:rPr>
              <a:t>, n</a:t>
            </a:r>
            <a:r>
              <a:rPr lang="de-DE" altLang="de-DE" b="1" baseline="-25000" dirty="0">
                <a:latin typeface="Symbol" panose="05050102010706020507" pitchFamily="18" charset="2"/>
              </a:rPr>
              <a:t>3</a:t>
            </a:r>
            <a:r>
              <a:rPr lang="de-DE" altLang="de-DE" b="1" dirty="0"/>
              <a:t> </a:t>
            </a:r>
            <a:r>
              <a:rPr lang="de-DE" b="1" dirty="0" smtClean="0"/>
              <a:t> jeweils anderer Masse: </a:t>
            </a:r>
            <a:r>
              <a:rPr lang="de-DE" altLang="de-DE" b="1" dirty="0" smtClean="0"/>
              <a:t>m</a:t>
            </a:r>
            <a:r>
              <a:rPr lang="de-DE" altLang="de-DE" b="1" baseline="-25000" dirty="0" smtClean="0"/>
              <a:t>1 </a:t>
            </a:r>
            <a:r>
              <a:rPr lang="de-DE" altLang="de-DE" b="1" dirty="0"/>
              <a:t>, </a:t>
            </a:r>
            <a:r>
              <a:rPr lang="de-DE" altLang="de-DE" b="1" dirty="0" smtClean="0"/>
              <a:t>m</a:t>
            </a:r>
            <a:r>
              <a:rPr lang="de-DE" altLang="de-DE" b="1" baseline="-25000" dirty="0" smtClean="0"/>
              <a:t>2  </a:t>
            </a:r>
            <a:r>
              <a:rPr lang="de-DE" altLang="de-DE" b="1" dirty="0"/>
              <a:t>, </a:t>
            </a:r>
            <a:r>
              <a:rPr lang="de-DE" altLang="de-DE" b="1" dirty="0" smtClean="0"/>
              <a:t>m</a:t>
            </a:r>
            <a:r>
              <a:rPr lang="de-DE" altLang="de-DE" b="1" baseline="-25000" dirty="0" smtClean="0"/>
              <a:t>3</a:t>
            </a:r>
            <a:r>
              <a:rPr lang="de-DE" altLang="de-DE" b="1" dirty="0" smtClean="0"/>
              <a:t> </a:t>
            </a:r>
            <a:endParaRPr lang="de-DE" b="1" dirty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1221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feld 31"/>
          <p:cNvSpPr txBox="1"/>
          <p:nvPr/>
        </p:nvSpPr>
        <p:spPr>
          <a:xfrm>
            <a:off x="4711221" y="5486403"/>
            <a:ext cx="6043862" cy="792483"/>
          </a:xfrm>
          <a:prstGeom prst="rect">
            <a:avLst/>
          </a:prstGeom>
          <a:solidFill>
            <a:srgbClr val="FFFF00">
              <a:alpha val="42000"/>
            </a:srgbClr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30" name="Picture 9" descr="neutrino-oszillation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0000">
            <a:off x="724170" y="4380899"/>
            <a:ext cx="3528764" cy="1989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itel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Massen </a:t>
            </a:r>
            <a:r>
              <a:rPr lang="de-DE" dirty="0" smtClean="0">
                <a:sym typeface="Wingdings" panose="05000000000000000000" pitchFamily="2" charset="2"/>
              </a:rPr>
              <a:t>beeinflussen Frequenzen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Inhaltsplatzhalter 23"/>
              <p:cNvSpPr>
                <a:spLocks noGrp="1"/>
              </p:cNvSpPr>
              <p:nvPr>
                <p:ph idx="1"/>
              </p:nvPr>
            </p:nvSpPr>
            <p:spPr>
              <a:xfrm>
                <a:off x="337457" y="796718"/>
                <a:ext cx="11778343" cy="4994479"/>
              </a:xfrm>
            </p:spPr>
            <p:txBody>
              <a:bodyPr/>
              <a:lstStyle/>
              <a:p>
                <a:r>
                  <a:rPr lang="de-DE" dirty="0" smtClean="0"/>
                  <a:t>Unterschiedliche </a:t>
                </a:r>
                <a:r>
                  <a:rPr lang="de-DE" b="1" dirty="0" smtClean="0"/>
                  <a:t>Massen</a:t>
                </a:r>
                <a:r>
                  <a:rPr lang="de-DE" dirty="0" smtClean="0"/>
                  <a:t> haben unterschiedliche quantenmechanische (Phasen</a:t>
                </a:r>
                <a:r>
                  <a:rPr lang="de-DE" dirty="0"/>
                  <a:t>)</a:t>
                </a:r>
                <a:r>
                  <a:rPr lang="de-DE" dirty="0" smtClean="0"/>
                  <a:t>-</a:t>
                </a:r>
                <a:r>
                  <a:rPr lang="de-DE" b="1" dirty="0" smtClean="0"/>
                  <a:t>Frequenzen</a:t>
                </a:r>
              </a:p>
              <a:p>
                <a:pPr lvl="1"/>
                <a:r>
                  <a:rPr lang="de-DE" dirty="0" smtClean="0"/>
                  <a:t> Das </a:t>
                </a:r>
                <a:r>
                  <a:rPr lang="de-DE" altLang="de-DE" b="1" dirty="0">
                    <a:latin typeface="Symbol" panose="05050102010706020507" pitchFamily="18" charset="2"/>
                  </a:rPr>
                  <a:t>n</a:t>
                </a:r>
                <a:r>
                  <a:rPr lang="de-DE" altLang="de-DE" b="1" baseline="-25000" dirty="0">
                    <a:latin typeface="Tempus Sans ITC" panose="04020404030D07020202" pitchFamily="82" charset="0"/>
                  </a:rPr>
                  <a:t>e</a:t>
                </a:r>
                <a:r>
                  <a:rPr lang="de-DE" altLang="de-DE" b="1" baseline="-25000" dirty="0">
                    <a:latin typeface="Symbol" panose="05050102010706020507" pitchFamily="18" charset="2"/>
                  </a:rPr>
                  <a:t> </a:t>
                </a:r>
                <a:r>
                  <a:rPr lang="de-DE" altLang="de-DE" b="1" baseline="-25000" dirty="0" smtClean="0">
                    <a:latin typeface="Symbol" panose="05050102010706020507" pitchFamily="18" charset="2"/>
                  </a:rPr>
                  <a:t> </a:t>
                </a:r>
                <a:r>
                  <a:rPr lang="de-DE" altLang="de-DE" dirty="0" smtClean="0"/>
                  <a:t>entspricht also </a:t>
                </a:r>
                <a:r>
                  <a:rPr lang="de-DE" altLang="de-DE" b="1" dirty="0" smtClean="0"/>
                  <a:t>zwei Töne</a:t>
                </a:r>
                <a:r>
                  <a:rPr lang="de-DE" altLang="de-DE" b="1" dirty="0"/>
                  <a:t>n</a:t>
                </a:r>
                <a:r>
                  <a:rPr lang="de-DE" altLang="de-DE" b="1" dirty="0" smtClean="0"/>
                  <a:t> gleichzeitig </a:t>
                </a:r>
                <a:r>
                  <a:rPr lang="de-DE" altLang="de-DE" sz="1600" dirty="0" smtClean="0"/>
                  <a:t>(und ganz wenig auch einem dritten Ton) </a:t>
                </a:r>
              </a:p>
              <a:p>
                <a:pPr marL="360363" lvl="2" indent="0">
                  <a:buNone/>
                </a:pPr>
                <a:r>
                  <a:rPr lang="de-DE" altLang="de-DE" sz="2000" dirty="0"/>
                  <a:t>mit zwei unterschiedlichen </a:t>
                </a:r>
                <a:r>
                  <a:rPr lang="de-DE" altLang="de-DE" sz="2000" dirty="0" smtClean="0"/>
                  <a:t>Frequenzen, in leicht unterschiedlicher Laustärke </a:t>
                </a:r>
              </a:p>
              <a:p>
                <a:pPr lvl="2"/>
                <a:r>
                  <a:rPr lang="de-DE" altLang="de-DE" b="1" dirty="0" smtClean="0"/>
                  <a:t>Frequenz f</a:t>
                </a:r>
                <a:r>
                  <a:rPr lang="de-DE" altLang="de-DE" b="1" baseline="-25000" dirty="0" smtClean="0"/>
                  <a:t>1 </a:t>
                </a:r>
                <a:r>
                  <a:rPr lang="de-DE" altLang="de-DE" dirty="0" smtClean="0"/>
                  <a:t>des </a:t>
                </a:r>
                <a:r>
                  <a:rPr lang="de-DE" altLang="de-DE" sz="2000" b="1" dirty="0">
                    <a:latin typeface="Symbol" panose="05050102010706020507" pitchFamily="18" charset="2"/>
                  </a:rPr>
                  <a:t>n</a:t>
                </a:r>
                <a:r>
                  <a:rPr lang="de-DE" altLang="de-DE" sz="2000" b="1" baseline="-25000" dirty="0">
                    <a:latin typeface="Symbol" panose="05050102010706020507" pitchFamily="18" charset="2"/>
                  </a:rPr>
                  <a:t>1</a:t>
                </a:r>
                <a:r>
                  <a:rPr lang="de-DE" sz="2000" b="1" dirty="0"/>
                  <a:t> </a:t>
                </a:r>
                <a:r>
                  <a:rPr lang="de-DE" dirty="0"/>
                  <a:t>mit Masse </a:t>
                </a:r>
                <a:r>
                  <a:rPr lang="de-DE" altLang="de-DE" dirty="0"/>
                  <a:t>m</a:t>
                </a:r>
                <a:r>
                  <a:rPr lang="de-DE" altLang="de-DE" baseline="-25000" dirty="0"/>
                  <a:t>1</a:t>
                </a:r>
                <a:r>
                  <a:rPr lang="de-DE" altLang="de-DE" dirty="0"/>
                  <a:t> </a:t>
                </a:r>
                <a:r>
                  <a:rPr lang="de-DE" altLang="de-DE" dirty="0" smtClean="0"/>
                  <a:t>mit dem „Lautstärke“-Anteil 0,8²=64%</a:t>
                </a:r>
              </a:p>
              <a:p>
                <a:pPr lvl="2"/>
                <a:r>
                  <a:rPr lang="de-DE" altLang="de-DE" b="1" dirty="0" smtClean="0"/>
                  <a:t>Frequenz f</a:t>
                </a:r>
                <a:r>
                  <a:rPr lang="de-DE" altLang="de-DE" b="1" baseline="-25000" dirty="0" smtClean="0"/>
                  <a:t>2</a:t>
                </a:r>
                <a:r>
                  <a:rPr lang="de-DE" altLang="de-DE" baseline="-25000" dirty="0" smtClean="0"/>
                  <a:t> </a:t>
                </a:r>
                <a:r>
                  <a:rPr lang="de-DE" altLang="de-DE" dirty="0"/>
                  <a:t>des </a:t>
                </a:r>
                <a:r>
                  <a:rPr lang="de-DE" altLang="de-DE" sz="2000" b="1" dirty="0" smtClean="0">
                    <a:latin typeface="Symbol" panose="05050102010706020507" pitchFamily="18" charset="2"/>
                  </a:rPr>
                  <a:t>n</a:t>
                </a:r>
                <a:r>
                  <a:rPr lang="de-DE" altLang="de-DE" sz="2000" b="1" baseline="-25000" dirty="0" smtClean="0">
                    <a:latin typeface="Symbol" panose="05050102010706020507" pitchFamily="18" charset="2"/>
                  </a:rPr>
                  <a:t>2</a:t>
                </a:r>
                <a:r>
                  <a:rPr lang="de-DE" sz="2000" b="1" dirty="0" smtClean="0"/>
                  <a:t> </a:t>
                </a:r>
                <a:r>
                  <a:rPr lang="de-DE" dirty="0"/>
                  <a:t>mit Masse </a:t>
                </a:r>
                <a:r>
                  <a:rPr lang="de-DE" altLang="de-DE" dirty="0" smtClean="0"/>
                  <a:t>m</a:t>
                </a:r>
                <a:r>
                  <a:rPr lang="de-DE" altLang="de-DE" baseline="-25000" dirty="0" smtClean="0"/>
                  <a:t>2</a:t>
                </a:r>
                <a:r>
                  <a:rPr lang="de-DE" altLang="de-DE" dirty="0" smtClean="0"/>
                  <a:t> mit </a:t>
                </a:r>
                <a:r>
                  <a:rPr lang="de-DE" altLang="de-DE" dirty="0"/>
                  <a:t>dem „Lautstärke“-Anteil </a:t>
                </a:r>
                <a:r>
                  <a:rPr lang="de-DE" altLang="de-DE" dirty="0" smtClean="0"/>
                  <a:t>0,6²=36%</a:t>
                </a:r>
                <a:br>
                  <a:rPr lang="de-DE" altLang="de-DE" dirty="0" smtClean="0"/>
                </a:br>
                <a:endParaRPr lang="de-DE" dirty="0"/>
              </a:p>
              <a:p>
                <a:r>
                  <a:rPr lang="de-DE" dirty="0" smtClean="0"/>
                  <a:t>Für gegenüber der Energie kleine Massen ergibt sich als Frequenz-Unterschied</a:t>
                </a:r>
                <a:br>
                  <a:rPr lang="de-DE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de-D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ℏ</m:t>
                        </m:r>
                      </m:den>
                    </m:f>
                    <m:f>
                      <m:f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de-DE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de-DE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den>
                    </m:f>
                  </m:oMath>
                </a14:m>
                <a:endParaRPr lang="de-DE" b="0" dirty="0" smtClean="0">
                  <a:ea typeface="Cambria Math" panose="02040503050406030204" pitchFamily="18" charset="0"/>
                </a:endParaRPr>
              </a:p>
              <a:p>
                <a:r>
                  <a:rPr lang="de-DE" dirty="0" smtClean="0"/>
                  <a:t>Ein </a:t>
                </a:r>
                <a:r>
                  <a:rPr lang="de-DE" altLang="de-DE" b="1" dirty="0">
                    <a:latin typeface="Symbol" panose="05050102010706020507" pitchFamily="18" charset="2"/>
                  </a:rPr>
                  <a:t>n</a:t>
                </a:r>
                <a:r>
                  <a:rPr lang="de-DE" altLang="de-DE" b="1" baseline="-25000" dirty="0">
                    <a:latin typeface="Tempus Sans ITC" panose="04020404030D07020202" pitchFamily="82" charset="0"/>
                  </a:rPr>
                  <a:t>e</a:t>
                </a:r>
                <a:r>
                  <a:rPr lang="de-DE" altLang="de-DE" b="1" baseline="-25000" dirty="0">
                    <a:latin typeface="Symbol" panose="05050102010706020507" pitchFamily="18" charset="2"/>
                  </a:rPr>
                  <a:t>  </a:t>
                </a:r>
                <a:r>
                  <a:rPr lang="de-DE" altLang="de-DE" dirty="0" smtClean="0"/>
                  <a:t>„-Klang“ </a:t>
                </a:r>
                <a:r>
                  <a:rPr lang="de-DE" altLang="de-DE" dirty="0" smtClean="0">
                    <a:ea typeface="Cambria Math" panose="02040503050406030204" pitchFamily="18" charset="0"/>
                  </a:rPr>
                  <a:t>oszilliert</a:t>
                </a:r>
                <a:r>
                  <a:rPr lang="de-DE" dirty="0" smtClean="0">
                    <a:ea typeface="Cambria Math" panose="02040503050406030204" pitchFamily="18" charset="0"/>
                  </a:rPr>
                  <a:t> mit </a:t>
                </a:r>
                <a:r>
                  <a:rPr lang="de-DE" dirty="0">
                    <a:ea typeface="Cambria Math" panose="02040503050406030204" pitchFamily="18" charset="0"/>
                  </a:rPr>
                  <a:t>dieser </a:t>
                </a:r>
                <a:r>
                  <a:rPr lang="de-DE" dirty="0" smtClean="0">
                    <a:ea typeface="Cambria Math" panose="02040503050406030204" pitchFamily="18" charset="0"/>
                  </a:rPr>
                  <a:t>Schwebungsfrequenz </a:t>
                </a:r>
                <a:r>
                  <a:rPr lang="de-DE" dirty="0" err="1" smtClean="0">
                    <a:ea typeface="Cambria Math" panose="02040503050406030204" pitchFamily="18" charset="0"/>
                  </a:rPr>
                  <a:t>f</a:t>
                </a:r>
                <a:r>
                  <a:rPr lang="de-DE" baseline="-25000" dirty="0" err="1" smtClean="0">
                    <a:ea typeface="Cambria Math" panose="02040503050406030204" pitchFamily="18" charset="0"/>
                  </a:rPr>
                  <a:t>s</a:t>
                </a:r>
                <a:r>
                  <a:rPr lang="de-DE" dirty="0" smtClean="0">
                    <a:ea typeface="Cambria Math" panose="02040503050406030204" pitchFamily="18" charset="0"/>
                  </a:rPr>
                  <a:t> , </a:t>
                </a:r>
                <a:br>
                  <a:rPr lang="de-DE" dirty="0" smtClean="0">
                    <a:ea typeface="Cambria Math" panose="02040503050406030204" pitchFamily="18" charset="0"/>
                  </a:rPr>
                </a:br>
                <a:r>
                  <a:rPr lang="de-DE" dirty="0" err="1" smtClean="0">
                    <a:ea typeface="Cambria Math" panose="02040503050406030204" pitchFamily="18" charset="0"/>
                  </a:rPr>
                  <a:t>dh</a:t>
                </a:r>
                <a:r>
                  <a:rPr lang="de-DE" dirty="0" smtClean="0">
                    <a:ea typeface="Cambria Math" panose="02040503050406030204" pitchFamily="18" charset="0"/>
                  </a:rPr>
                  <a:t> </a:t>
                </a:r>
                <a:r>
                  <a:rPr lang="de-DE" b="1" dirty="0" smtClean="0">
                    <a:ea typeface="Cambria Math" panose="02040503050406030204" pitchFamily="18" charset="0"/>
                  </a:rPr>
                  <a:t>das </a:t>
                </a:r>
                <a:r>
                  <a:rPr lang="de-DE" altLang="de-DE" b="1" dirty="0">
                    <a:latin typeface="Symbol" panose="05050102010706020507" pitchFamily="18" charset="2"/>
                  </a:rPr>
                  <a:t>n</a:t>
                </a:r>
                <a:r>
                  <a:rPr lang="de-DE" altLang="de-DE" b="1" baseline="-25000" dirty="0">
                    <a:latin typeface="Tempus Sans ITC" panose="04020404030D07020202" pitchFamily="82" charset="0"/>
                  </a:rPr>
                  <a:t>e</a:t>
                </a:r>
                <a:r>
                  <a:rPr lang="de-DE" b="1" dirty="0" smtClean="0">
                    <a:ea typeface="Cambria Math" panose="02040503050406030204" pitchFamily="18" charset="0"/>
                  </a:rPr>
                  <a:t> </a:t>
                </a:r>
                <a:r>
                  <a:rPr lang="de-DE" b="1" dirty="0">
                    <a:ea typeface="Cambria Math" panose="02040503050406030204" pitchFamily="18" charset="0"/>
                  </a:rPr>
                  <a:t>verschwindet und erscheint </a:t>
                </a:r>
                <a:r>
                  <a:rPr lang="de-DE" b="1" dirty="0" smtClean="0">
                    <a:ea typeface="Cambria Math" panose="02040503050406030204" pitchFamily="18" charset="0"/>
                  </a:rPr>
                  <a:t>wieder </a:t>
                </a:r>
                <a:r>
                  <a:rPr lang="de-DE" dirty="0" smtClean="0">
                    <a:ea typeface="Cambria Math" panose="02040503050406030204" pitchFamily="18" charset="0"/>
                  </a:rPr>
                  <a:t>nach einer Strecke L (bei v ~ c) </a:t>
                </a:r>
              </a:p>
              <a:p>
                <a:pPr marL="0" indent="0">
                  <a:buNone/>
                </a:pPr>
                <a:r>
                  <a:rPr lang="de-DE" dirty="0" smtClean="0">
                    <a:ea typeface="Cambria Math" panose="02040503050406030204" pitchFamily="18" charset="0"/>
                  </a:rPr>
                  <a:t>			 	        L </a:t>
                </a:r>
                <a14:m>
                  <m:oMath xmlns:m="http://schemas.openxmlformats.org/officeDocument/2006/math">
                    <m:r>
                      <a:rPr lang="de-DE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r>
                      <a:rPr lang="de-DE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  <m:r>
                      <a:rPr lang="de-DE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de-DE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ℏ</m:t>
                    </m:r>
                    <m:r>
                      <a:rPr lang="de-DE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de-DE" sz="2400" dirty="0" smtClean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sSup>
                          <m:sSupPr>
                            <m:ctrlPr>
                              <a:rPr lang="de-DE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e-DE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de-DE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de-DE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de-DE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de-DE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de-DE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de-DE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e-DE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de-DE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b>
                                    <m:r>
                                      <a:rPr lang="de-DE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de-DE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de-DE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de-DE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de-DE" altLang="de-DE" sz="2800" dirty="0" smtClean="0"/>
                  <a:t>  </a:t>
                </a:r>
                <a:br>
                  <a:rPr lang="de-DE" altLang="de-DE" sz="2800" dirty="0" smtClean="0"/>
                </a:br>
                <a:r>
                  <a:rPr lang="de-DE" altLang="de-DE" sz="2800" dirty="0" smtClean="0"/>
                  <a:t>                                             </a:t>
                </a:r>
                <a:r>
                  <a:rPr lang="de-DE" altLang="de-DE" dirty="0" smtClean="0"/>
                  <a:t>=</a:t>
                </a:r>
                <a:r>
                  <a:rPr lang="de-DE" altLang="de-DE" sz="6000" dirty="0" smtClean="0"/>
                  <a:t> </a:t>
                </a:r>
                <a:r>
                  <a:rPr lang="de-DE" altLang="de-DE" dirty="0" smtClean="0"/>
                  <a:t>2,5 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r>
                          <a:rPr lang="de-DE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(</m:t>
                        </m:r>
                        <m:r>
                          <a:rPr lang="de-DE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𝑀𝑒𝑉</m:t>
                        </m:r>
                        <m:r>
                          <a:rPr lang="de-DE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sSup>
                          <m:sSupPr>
                            <m:ctrlPr>
                              <a:rPr lang="de-DE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e-DE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e-DE" sz="2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  <m:sSup>
                                  <m:sSupPr>
                                    <m:ctrlPr>
                                      <a:rPr lang="de-DE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de-DE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de-DE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de-D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𝑒𝑉</m:t>
                        </m:r>
                        <m:r>
                          <a:rPr lang="de-DE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²</m:t>
                        </m:r>
                        <m:r>
                          <a:rPr lang="de-D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de-DE" altLang="de-DE" sz="2800" dirty="0" smtClean="0"/>
                  <a:t> </a:t>
                </a:r>
                <a:r>
                  <a:rPr lang="de-DE" altLang="de-DE" dirty="0" smtClean="0"/>
                  <a:t>= 2500 km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r>
                          <a:rPr lang="de-D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(</m:t>
                        </m:r>
                        <m:r>
                          <a:rPr lang="de-D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𝑀𝑒𝑉</m:t>
                        </m:r>
                        <m:r>
                          <a:rPr lang="de-D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sSup>
                          <m:sSupPr>
                            <m:ctrlPr>
                              <a:rPr lang="de-DE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e-DE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de-DE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  <m:sSup>
                                  <m:sSupPr>
                                    <m:ctrlPr>
                                      <a:rPr lang="de-DE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sup>
                                    <m:r>
                                      <a:rPr lang="de-DE" sz="2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de-DE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de-D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de-DE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de-D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𝑒𝑉</m:t>
                        </m:r>
                        <m:r>
                          <a:rPr lang="de-DE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²)</m:t>
                        </m:r>
                      </m:den>
                    </m:f>
                  </m:oMath>
                </a14:m>
                <a:r>
                  <a:rPr lang="de-DE" altLang="de-DE" sz="2800" dirty="0" smtClean="0"/>
                  <a:t> </a:t>
                </a:r>
              </a:p>
            </p:txBody>
          </p:sp>
        </mc:Choice>
        <mc:Fallback xmlns="">
          <p:sp>
            <p:nvSpPr>
              <p:cNvPr id="24" name="Inhaltsplatzhalter 2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7457" y="796718"/>
                <a:ext cx="11778343" cy="4994479"/>
              </a:xfrm>
              <a:blipFill>
                <a:blip r:embed="rId3"/>
                <a:stretch>
                  <a:fillRect l="-1552" t="-3175" b="-805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372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44281" y="177412"/>
            <a:ext cx="8824686" cy="447181"/>
          </a:xfrm>
        </p:spPr>
        <p:txBody>
          <a:bodyPr/>
          <a:lstStyle/>
          <a:p>
            <a:r>
              <a:rPr lang="de-DE" altLang="de-DE" dirty="0" smtClean="0"/>
              <a:t>Darstellung durch gekoppelte Pendel</a:t>
            </a:r>
            <a:endParaRPr lang="de-DE" altLang="de-DE" dirty="0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2865" y="977289"/>
            <a:ext cx="3830309" cy="2492051"/>
          </a:xfrm>
        </p:spPr>
        <p:txBody>
          <a:bodyPr/>
          <a:lstStyle/>
          <a:p>
            <a:r>
              <a:rPr lang="de-DE" altLang="de-DE" sz="1600" dirty="0">
                <a:latin typeface="Symbol" panose="05050102010706020507" pitchFamily="18" charset="2"/>
              </a:rPr>
              <a:t> </a:t>
            </a:r>
            <a:r>
              <a:rPr lang="de-DE" altLang="de-DE" sz="2400" dirty="0">
                <a:latin typeface="Symbol" panose="05050102010706020507" pitchFamily="18" charset="2"/>
              </a:rPr>
              <a:t>n</a:t>
            </a:r>
            <a:r>
              <a:rPr lang="de-DE" altLang="de-DE" sz="2400" baseline="-25000" dirty="0">
                <a:latin typeface="Tempus Sans ITC" panose="04020404030D07020202" pitchFamily="82" charset="0"/>
              </a:rPr>
              <a:t>3</a:t>
            </a:r>
            <a:r>
              <a:rPr lang="de-DE" altLang="de-DE" sz="2400" baseline="-25000" dirty="0">
                <a:latin typeface="Symbol" panose="05050102010706020507" pitchFamily="18" charset="2"/>
              </a:rPr>
              <a:t> </a:t>
            </a:r>
            <a:r>
              <a:rPr lang="de-DE" altLang="de-DE" sz="2400" dirty="0">
                <a:latin typeface="Symbol" panose="05050102010706020507" pitchFamily="18" charset="2"/>
              </a:rPr>
              <a:t>= (       </a:t>
            </a:r>
            <a:r>
              <a:rPr lang="de-DE" altLang="de-DE" sz="2400" b="1" dirty="0">
                <a:solidFill>
                  <a:srgbClr val="008000"/>
                </a:solidFill>
                <a:latin typeface="Symbol" panose="05050102010706020507" pitchFamily="18" charset="2"/>
              </a:rPr>
              <a:t>- n</a:t>
            </a:r>
            <a:r>
              <a:rPr lang="de-DE" altLang="de-DE" sz="2400" b="1" baseline="-25000" dirty="0">
                <a:solidFill>
                  <a:srgbClr val="008000"/>
                </a:solidFill>
                <a:latin typeface="Symbol" panose="05050102010706020507" pitchFamily="18" charset="2"/>
              </a:rPr>
              <a:t>m</a:t>
            </a:r>
            <a:r>
              <a:rPr lang="de-DE" altLang="de-DE" sz="2400" dirty="0">
                <a:latin typeface="Symbol" panose="05050102010706020507" pitchFamily="18" charset="2"/>
              </a:rPr>
              <a:t> </a:t>
            </a:r>
            <a:r>
              <a:rPr lang="de-DE" altLang="de-DE" sz="2400" b="1" dirty="0">
                <a:solidFill>
                  <a:srgbClr val="FF0000"/>
                </a:solidFill>
                <a:latin typeface="Symbol" panose="05050102010706020507" pitchFamily="18" charset="2"/>
              </a:rPr>
              <a:t>+ </a:t>
            </a:r>
            <a:r>
              <a:rPr lang="de-DE" altLang="de-DE" sz="2400" b="1" dirty="0" err="1">
                <a:solidFill>
                  <a:srgbClr val="FF0000"/>
                </a:solidFill>
                <a:latin typeface="Symbol" panose="05050102010706020507" pitchFamily="18" charset="2"/>
              </a:rPr>
              <a:t>n</a:t>
            </a:r>
            <a:r>
              <a:rPr lang="de-DE" altLang="de-DE" sz="2400" b="1" baseline="-25000" dirty="0" err="1">
                <a:solidFill>
                  <a:srgbClr val="FF0000"/>
                </a:solidFill>
                <a:latin typeface="Symbol" panose="05050102010706020507" pitchFamily="18" charset="2"/>
              </a:rPr>
              <a:t>t</a:t>
            </a:r>
            <a:r>
              <a:rPr lang="de-DE" altLang="de-DE" sz="2400" dirty="0">
                <a:latin typeface="Symbol" panose="05050102010706020507" pitchFamily="18" charset="2"/>
              </a:rPr>
              <a:t>) /Ö2</a:t>
            </a:r>
          </a:p>
          <a:p>
            <a:pPr>
              <a:buFont typeface="Wingdings" panose="05000000000000000000" pitchFamily="2" charset="2"/>
              <a:buNone/>
            </a:pPr>
            <a:endParaRPr lang="de-DE" altLang="de-DE" sz="2400" dirty="0">
              <a:latin typeface="Symbol" panose="05050102010706020507" pitchFamily="18" charset="2"/>
            </a:endParaRPr>
          </a:p>
          <a:p>
            <a:r>
              <a:rPr lang="de-DE" altLang="de-DE" sz="1600" dirty="0">
                <a:latin typeface="Symbol" panose="05050102010706020507" pitchFamily="18" charset="2"/>
              </a:rPr>
              <a:t> </a:t>
            </a:r>
            <a:r>
              <a:rPr lang="de-DE" altLang="de-DE" sz="2400" dirty="0">
                <a:latin typeface="Symbol" panose="05050102010706020507" pitchFamily="18" charset="2"/>
              </a:rPr>
              <a:t>n</a:t>
            </a:r>
            <a:r>
              <a:rPr lang="de-DE" altLang="de-DE" sz="2400" baseline="-25000" dirty="0">
                <a:latin typeface="Tempus Sans ITC" panose="04020404030D07020202" pitchFamily="82" charset="0"/>
              </a:rPr>
              <a:t>2</a:t>
            </a:r>
            <a:r>
              <a:rPr lang="de-DE" altLang="de-DE" sz="2400" baseline="-25000" dirty="0">
                <a:latin typeface="Symbol" panose="05050102010706020507" pitchFamily="18" charset="2"/>
              </a:rPr>
              <a:t> </a:t>
            </a:r>
            <a:r>
              <a:rPr lang="de-DE" altLang="de-DE" sz="2400" dirty="0">
                <a:latin typeface="Symbol" panose="05050102010706020507" pitchFamily="18" charset="2"/>
              </a:rPr>
              <a:t>= (</a:t>
            </a:r>
            <a:r>
              <a:rPr lang="de-DE" altLang="de-DE" sz="2400" b="1" dirty="0">
                <a:solidFill>
                  <a:srgbClr val="0033CC"/>
                </a:solidFill>
                <a:latin typeface="Symbol" panose="05050102010706020507" pitchFamily="18" charset="2"/>
              </a:rPr>
              <a:t>-n</a:t>
            </a:r>
            <a:r>
              <a:rPr lang="de-DE" altLang="de-DE" sz="2400" b="1" baseline="-25000" dirty="0">
                <a:solidFill>
                  <a:srgbClr val="0033CC"/>
                </a:solidFill>
                <a:latin typeface="Tempus Sans ITC" panose="04020404030D07020202" pitchFamily="82" charset="0"/>
              </a:rPr>
              <a:t>e</a:t>
            </a:r>
            <a:r>
              <a:rPr lang="de-DE" altLang="de-DE" sz="2400" dirty="0">
                <a:latin typeface="Symbol" panose="05050102010706020507" pitchFamily="18" charset="2"/>
              </a:rPr>
              <a:t> </a:t>
            </a:r>
            <a:r>
              <a:rPr lang="de-DE" altLang="de-DE" sz="2400" b="1" dirty="0">
                <a:solidFill>
                  <a:srgbClr val="008000"/>
                </a:solidFill>
                <a:latin typeface="Symbol" panose="05050102010706020507" pitchFamily="18" charset="2"/>
              </a:rPr>
              <a:t>+ n</a:t>
            </a:r>
            <a:r>
              <a:rPr lang="de-DE" altLang="de-DE" sz="2400" b="1" baseline="-25000" dirty="0">
                <a:solidFill>
                  <a:srgbClr val="008000"/>
                </a:solidFill>
                <a:latin typeface="Symbol" panose="05050102010706020507" pitchFamily="18" charset="2"/>
              </a:rPr>
              <a:t>m</a:t>
            </a:r>
            <a:r>
              <a:rPr lang="de-DE" altLang="de-DE" sz="2400" baseline="-25000" dirty="0">
                <a:latin typeface="Symbol" panose="05050102010706020507" pitchFamily="18" charset="2"/>
              </a:rPr>
              <a:t> </a:t>
            </a:r>
            <a:r>
              <a:rPr lang="de-DE" altLang="de-DE" sz="2400" b="1" dirty="0">
                <a:solidFill>
                  <a:srgbClr val="FF0000"/>
                </a:solidFill>
                <a:latin typeface="Symbol" panose="05050102010706020507" pitchFamily="18" charset="2"/>
              </a:rPr>
              <a:t>+ </a:t>
            </a:r>
            <a:r>
              <a:rPr lang="de-DE" altLang="de-DE" sz="2400" b="1" dirty="0" err="1">
                <a:solidFill>
                  <a:srgbClr val="FF0000"/>
                </a:solidFill>
                <a:latin typeface="Symbol" panose="05050102010706020507" pitchFamily="18" charset="2"/>
              </a:rPr>
              <a:t>n</a:t>
            </a:r>
            <a:r>
              <a:rPr lang="de-DE" altLang="de-DE" sz="2400" b="1" baseline="-25000" dirty="0" err="1">
                <a:solidFill>
                  <a:srgbClr val="FF0000"/>
                </a:solidFill>
                <a:latin typeface="Symbol" panose="05050102010706020507" pitchFamily="18" charset="2"/>
              </a:rPr>
              <a:t>t</a:t>
            </a:r>
            <a:r>
              <a:rPr lang="de-DE" altLang="de-DE" sz="2400" dirty="0">
                <a:latin typeface="Symbol" panose="05050102010706020507" pitchFamily="18" charset="2"/>
              </a:rPr>
              <a:t>) /Ö3</a:t>
            </a:r>
          </a:p>
          <a:p>
            <a:pPr>
              <a:buFont typeface="Wingdings" panose="05000000000000000000" pitchFamily="2" charset="2"/>
              <a:buNone/>
            </a:pPr>
            <a:endParaRPr lang="de-DE" altLang="de-DE" sz="2400" dirty="0">
              <a:latin typeface="Symbol" panose="05050102010706020507" pitchFamily="18" charset="2"/>
            </a:endParaRPr>
          </a:p>
          <a:p>
            <a:r>
              <a:rPr lang="de-DE" altLang="de-DE" sz="1600" dirty="0">
                <a:latin typeface="Symbol" panose="05050102010706020507" pitchFamily="18" charset="2"/>
              </a:rPr>
              <a:t> </a:t>
            </a:r>
            <a:r>
              <a:rPr lang="de-DE" altLang="de-DE" sz="2400" dirty="0">
                <a:latin typeface="Symbol" panose="05050102010706020507" pitchFamily="18" charset="2"/>
              </a:rPr>
              <a:t>n</a:t>
            </a:r>
            <a:r>
              <a:rPr lang="de-DE" altLang="de-DE" sz="2400" baseline="-25000" dirty="0">
                <a:latin typeface="Tempus Sans ITC" panose="04020404030D07020202" pitchFamily="82" charset="0"/>
              </a:rPr>
              <a:t>1</a:t>
            </a:r>
            <a:r>
              <a:rPr lang="de-DE" altLang="de-DE" sz="2400" baseline="-25000" dirty="0">
                <a:latin typeface="Symbol" panose="05050102010706020507" pitchFamily="18" charset="2"/>
              </a:rPr>
              <a:t> </a:t>
            </a:r>
            <a:r>
              <a:rPr lang="de-DE" altLang="de-DE" sz="2400" dirty="0">
                <a:latin typeface="Symbol" panose="05050102010706020507" pitchFamily="18" charset="2"/>
              </a:rPr>
              <a:t>= (</a:t>
            </a:r>
            <a:r>
              <a:rPr lang="de-DE" altLang="de-DE" sz="2400" b="1" dirty="0">
                <a:solidFill>
                  <a:srgbClr val="0033CC"/>
                </a:solidFill>
                <a:latin typeface="Symbol" panose="05050102010706020507" pitchFamily="18" charset="2"/>
              </a:rPr>
              <a:t>2n</a:t>
            </a:r>
            <a:r>
              <a:rPr lang="de-DE" altLang="de-DE" sz="2400" b="1" baseline="-25000" dirty="0">
                <a:solidFill>
                  <a:srgbClr val="0033CC"/>
                </a:solidFill>
                <a:latin typeface="Tempus Sans ITC" panose="04020404030D07020202" pitchFamily="82" charset="0"/>
              </a:rPr>
              <a:t>e</a:t>
            </a:r>
            <a:r>
              <a:rPr lang="de-DE" altLang="de-DE" sz="2400" dirty="0">
                <a:latin typeface="Symbol" panose="05050102010706020507" pitchFamily="18" charset="2"/>
              </a:rPr>
              <a:t> </a:t>
            </a:r>
            <a:r>
              <a:rPr lang="de-DE" altLang="de-DE" sz="2400" b="1" dirty="0">
                <a:solidFill>
                  <a:srgbClr val="008000"/>
                </a:solidFill>
                <a:latin typeface="Symbol" panose="05050102010706020507" pitchFamily="18" charset="2"/>
              </a:rPr>
              <a:t>+ n</a:t>
            </a:r>
            <a:r>
              <a:rPr lang="de-DE" altLang="de-DE" sz="2400" b="1" baseline="-25000" dirty="0">
                <a:solidFill>
                  <a:srgbClr val="008000"/>
                </a:solidFill>
                <a:latin typeface="Symbol" panose="05050102010706020507" pitchFamily="18" charset="2"/>
              </a:rPr>
              <a:t>m</a:t>
            </a:r>
            <a:r>
              <a:rPr lang="de-DE" altLang="de-DE" sz="2400" baseline="-25000" dirty="0">
                <a:latin typeface="Symbol" panose="05050102010706020507" pitchFamily="18" charset="2"/>
              </a:rPr>
              <a:t> </a:t>
            </a:r>
            <a:r>
              <a:rPr lang="de-DE" altLang="de-DE" sz="2400" b="1" dirty="0">
                <a:solidFill>
                  <a:srgbClr val="FF0000"/>
                </a:solidFill>
                <a:latin typeface="Symbol" panose="05050102010706020507" pitchFamily="18" charset="2"/>
              </a:rPr>
              <a:t>+ </a:t>
            </a:r>
            <a:r>
              <a:rPr lang="de-DE" altLang="de-DE" sz="2400" b="1" dirty="0" err="1">
                <a:solidFill>
                  <a:srgbClr val="FF0000"/>
                </a:solidFill>
                <a:latin typeface="Symbol" panose="05050102010706020507" pitchFamily="18" charset="2"/>
              </a:rPr>
              <a:t>n</a:t>
            </a:r>
            <a:r>
              <a:rPr lang="de-DE" altLang="de-DE" sz="2400" b="1" baseline="-25000" dirty="0" err="1">
                <a:solidFill>
                  <a:srgbClr val="FF0000"/>
                </a:solidFill>
                <a:latin typeface="Symbol" panose="05050102010706020507" pitchFamily="18" charset="2"/>
              </a:rPr>
              <a:t>t</a:t>
            </a:r>
            <a:r>
              <a:rPr lang="de-DE" altLang="de-DE" sz="2400" dirty="0">
                <a:latin typeface="Symbol" panose="05050102010706020507" pitchFamily="18" charset="2"/>
              </a:rPr>
              <a:t>) /Ö6</a:t>
            </a:r>
          </a:p>
          <a:p>
            <a:endParaRPr lang="de-DE" altLang="de-DE" dirty="0">
              <a:latin typeface="Symbol" panose="05050102010706020507" pitchFamily="18" charset="2"/>
            </a:endParaRPr>
          </a:p>
          <a:p>
            <a:pPr marL="0" indent="0">
              <a:buNone/>
            </a:pPr>
            <a:endParaRPr lang="de-DE" altLang="de-DE" sz="1800" dirty="0">
              <a:latin typeface="Symbol" panose="05050102010706020507" pitchFamily="18" charset="2"/>
            </a:endParaRPr>
          </a:p>
        </p:txBody>
      </p:sp>
      <p:grpSp>
        <p:nvGrpSpPr>
          <p:cNvPr id="137220" name="Group 4"/>
          <p:cNvGrpSpPr>
            <a:grpSpLocks/>
          </p:cNvGrpSpPr>
          <p:nvPr/>
        </p:nvGrpSpPr>
        <p:grpSpPr bwMode="auto">
          <a:xfrm>
            <a:off x="8194445" y="832989"/>
            <a:ext cx="725487" cy="792162"/>
            <a:chOff x="4558" y="1752"/>
            <a:chExt cx="457" cy="499"/>
          </a:xfrm>
        </p:grpSpPr>
        <p:grpSp>
          <p:nvGrpSpPr>
            <p:cNvPr id="137221" name="Group 5"/>
            <p:cNvGrpSpPr>
              <a:grpSpLocks/>
            </p:cNvGrpSpPr>
            <p:nvPr/>
          </p:nvGrpSpPr>
          <p:grpSpPr bwMode="auto">
            <a:xfrm>
              <a:off x="4649" y="1752"/>
              <a:ext cx="366" cy="499"/>
              <a:chOff x="4876" y="1207"/>
              <a:chExt cx="499" cy="681"/>
            </a:xfrm>
          </p:grpSpPr>
          <p:sp>
            <p:nvSpPr>
              <p:cNvPr id="137222" name="Line 6"/>
              <p:cNvSpPr>
                <a:spLocks noChangeShapeType="1"/>
              </p:cNvSpPr>
              <p:nvPr/>
            </p:nvSpPr>
            <p:spPr bwMode="auto">
              <a:xfrm>
                <a:off x="4876" y="1207"/>
                <a:ext cx="318" cy="45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de-DE"/>
              </a:p>
            </p:txBody>
          </p:sp>
          <p:sp>
            <p:nvSpPr>
              <p:cNvPr id="137223" name="Oval 7"/>
              <p:cNvSpPr>
                <a:spLocks noChangeArrowheads="1"/>
              </p:cNvSpPr>
              <p:nvPr/>
            </p:nvSpPr>
            <p:spPr bwMode="auto">
              <a:xfrm>
                <a:off x="5103" y="1616"/>
                <a:ext cx="272" cy="27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sp>
          <p:nvSpPr>
            <p:cNvPr id="137224" name="Line 8"/>
            <p:cNvSpPr>
              <a:spLocks noChangeShapeType="1"/>
            </p:cNvSpPr>
            <p:nvPr/>
          </p:nvSpPr>
          <p:spPr bwMode="auto">
            <a:xfrm>
              <a:off x="4649" y="1752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/>
            </a:p>
          </p:txBody>
        </p:sp>
        <p:sp>
          <p:nvSpPr>
            <p:cNvPr id="137225" name="Arc 9"/>
            <p:cNvSpPr>
              <a:spLocks/>
            </p:cNvSpPr>
            <p:nvPr/>
          </p:nvSpPr>
          <p:spPr bwMode="auto">
            <a:xfrm rot="8078363">
              <a:off x="4608" y="1838"/>
              <a:ext cx="137" cy="23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7077"/>
                <a:gd name="T1" fmla="*/ 0 h 21600"/>
                <a:gd name="T2" fmla="*/ 17077 w 17077"/>
                <a:gd name="T3" fmla="*/ 8374 h 21600"/>
                <a:gd name="T4" fmla="*/ 0 w 1707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77" h="21600" fill="none" extrusionOk="0">
                  <a:moveTo>
                    <a:pt x="-1" y="0"/>
                  </a:moveTo>
                  <a:cubicBezTo>
                    <a:pt x="6681" y="0"/>
                    <a:pt x="12986" y="3091"/>
                    <a:pt x="17077" y="8373"/>
                  </a:cubicBezTo>
                </a:path>
                <a:path w="17077" h="21600" stroke="0" extrusionOk="0">
                  <a:moveTo>
                    <a:pt x="-1" y="0"/>
                  </a:moveTo>
                  <a:cubicBezTo>
                    <a:pt x="6681" y="0"/>
                    <a:pt x="12986" y="3091"/>
                    <a:pt x="17077" y="837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137226" name="Group 10"/>
          <p:cNvGrpSpPr>
            <a:grpSpLocks/>
          </p:cNvGrpSpPr>
          <p:nvPr/>
        </p:nvGrpSpPr>
        <p:grpSpPr bwMode="auto">
          <a:xfrm>
            <a:off x="5248045" y="832989"/>
            <a:ext cx="503237" cy="792162"/>
            <a:chOff x="3969" y="1752"/>
            <a:chExt cx="317" cy="499"/>
          </a:xfrm>
        </p:grpSpPr>
        <p:grpSp>
          <p:nvGrpSpPr>
            <p:cNvPr id="137227" name="Group 11"/>
            <p:cNvGrpSpPr>
              <a:grpSpLocks/>
            </p:cNvGrpSpPr>
            <p:nvPr/>
          </p:nvGrpSpPr>
          <p:grpSpPr bwMode="auto">
            <a:xfrm>
              <a:off x="3969" y="1752"/>
              <a:ext cx="317" cy="499"/>
              <a:chOff x="3969" y="1752"/>
              <a:chExt cx="317" cy="499"/>
            </a:xfrm>
          </p:grpSpPr>
          <p:sp>
            <p:nvSpPr>
              <p:cNvPr id="137228" name="Line 12"/>
              <p:cNvSpPr>
                <a:spLocks noChangeShapeType="1"/>
              </p:cNvSpPr>
              <p:nvPr/>
            </p:nvSpPr>
            <p:spPr bwMode="auto">
              <a:xfrm flipH="1">
                <a:off x="4105" y="1752"/>
                <a:ext cx="178" cy="31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de-DE"/>
              </a:p>
            </p:txBody>
          </p:sp>
          <p:sp>
            <p:nvSpPr>
              <p:cNvPr id="137229" name="Oval 13"/>
              <p:cNvSpPr>
                <a:spLocks noChangeArrowheads="1"/>
              </p:cNvSpPr>
              <p:nvPr/>
            </p:nvSpPr>
            <p:spPr bwMode="auto">
              <a:xfrm>
                <a:off x="3969" y="2052"/>
                <a:ext cx="200" cy="199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37230" name="Line 14"/>
              <p:cNvSpPr>
                <a:spLocks noChangeShapeType="1"/>
              </p:cNvSpPr>
              <p:nvPr/>
            </p:nvSpPr>
            <p:spPr bwMode="auto">
              <a:xfrm>
                <a:off x="4286" y="1752"/>
                <a:ext cx="0" cy="4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de-DE"/>
              </a:p>
            </p:txBody>
          </p:sp>
        </p:grpSp>
        <p:sp>
          <p:nvSpPr>
            <p:cNvPr id="137231" name="Arc 15"/>
            <p:cNvSpPr>
              <a:spLocks/>
            </p:cNvSpPr>
            <p:nvPr/>
          </p:nvSpPr>
          <p:spPr bwMode="auto">
            <a:xfrm rot="9436694">
              <a:off x="4105" y="1842"/>
              <a:ext cx="146" cy="238"/>
            </a:xfrm>
            <a:custGeom>
              <a:avLst/>
              <a:gdLst>
                <a:gd name="G0" fmla="+- 1144 0 0"/>
                <a:gd name="G1" fmla="+- 21600 0 0"/>
                <a:gd name="G2" fmla="+- 21600 0 0"/>
                <a:gd name="T0" fmla="*/ 0 w 18221"/>
                <a:gd name="T1" fmla="*/ 30 h 21600"/>
                <a:gd name="T2" fmla="*/ 18221 w 18221"/>
                <a:gd name="T3" fmla="*/ 8374 h 21600"/>
                <a:gd name="T4" fmla="*/ 1144 w 18221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221" h="21600" fill="none" extrusionOk="0">
                  <a:moveTo>
                    <a:pt x="0" y="30"/>
                  </a:moveTo>
                  <a:cubicBezTo>
                    <a:pt x="381" y="10"/>
                    <a:pt x="762" y="0"/>
                    <a:pt x="1144" y="0"/>
                  </a:cubicBezTo>
                  <a:cubicBezTo>
                    <a:pt x="7825" y="0"/>
                    <a:pt x="14130" y="3091"/>
                    <a:pt x="18221" y="8373"/>
                  </a:cubicBezTo>
                </a:path>
                <a:path w="18221" h="21600" stroke="0" extrusionOk="0">
                  <a:moveTo>
                    <a:pt x="0" y="30"/>
                  </a:moveTo>
                  <a:cubicBezTo>
                    <a:pt x="381" y="10"/>
                    <a:pt x="762" y="0"/>
                    <a:pt x="1144" y="0"/>
                  </a:cubicBezTo>
                  <a:cubicBezTo>
                    <a:pt x="7825" y="0"/>
                    <a:pt x="14130" y="3091"/>
                    <a:pt x="18221" y="8373"/>
                  </a:cubicBezTo>
                  <a:lnTo>
                    <a:pt x="1144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137232" name="Group 16"/>
          <p:cNvGrpSpPr>
            <a:grpSpLocks/>
          </p:cNvGrpSpPr>
          <p:nvPr/>
        </p:nvGrpSpPr>
        <p:grpSpPr bwMode="auto">
          <a:xfrm>
            <a:off x="8194445" y="1841052"/>
            <a:ext cx="725487" cy="792163"/>
            <a:chOff x="4558" y="1752"/>
            <a:chExt cx="457" cy="499"/>
          </a:xfrm>
        </p:grpSpPr>
        <p:grpSp>
          <p:nvGrpSpPr>
            <p:cNvPr id="137233" name="Group 17"/>
            <p:cNvGrpSpPr>
              <a:grpSpLocks/>
            </p:cNvGrpSpPr>
            <p:nvPr/>
          </p:nvGrpSpPr>
          <p:grpSpPr bwMode="auto">
            <a:xfrm>
              <a:off x="4649" y="1752"/>
              <a:ext cx="366" cy="499"/>
              <a:chOff x="4876" y="1207"/>
              <a:chExt cx="499" cy="681"/>
            </a:xfrm>
          </p:grpSpPr>
          <p:sp>
            <p:nvSpPr>
              <p:cNvPr id="137234" name="Line 18"/>
              <p:cNvSpPr>
                <a:spLocks noChangeShapeType="1"/>
              </p:cNvSpPr>
              <p:nvPr/>
            </p:nvSpPr>
            <p:spPr bwMode="auto">
              <a:xfrm>
                <a:off x="4876" y="1207"/>
                <a:ext cx="318" cy="45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de-DE"/>
              </a:p>
            </p:txBody>
          </p:sp>
          <p:sp>
            <p:nvSpPr>
              <p:cNvPr id="137235" name="Oval 19"/>
              <p:cNvSpPr>
                <a:spLocks noChangeArrowheads="1"/>
              </p:cNvSpPr>
              <p:nvPr/>
            </p:nvSpPr>
            <p:spPr bwMode="auto">
              <a:xfrm>
                <a:off x="5103" y="1616"/>
                <a:ext cx="272" cy="27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sp>
          <p:nvSpPr>
            <p:cNvPr id="137236" name="Line 20"/>
            <p:cNvSpPr>
              <a:spLocks noChangeShapeType="1"/>
            </p:cNvSpPr>
            <p:nvPr/>
          </p:nvSpPr>
          <p:spPr bwMode="auto">
            <a:xfrm>
              <a:off x="4649" y="1752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/>
            </a:p>
          </p:txBody>
        </p:sp>
        <p:sp>
          <p:nvSpPr>
            <p:cNvPr id="137237" name="Arc 21"/>
            <p:cNvSpPr>
              <a:spLocks/>
            </p:cNvSpPr>
            <p:nvPr/>
          </p:nvSpPr>
          <p:spPr bwMode="auto">
            <a:xfrm rot="8078363">
              <a:off x="4608" y="1838"/>
              <a:ext cx="137" cy="23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7077"/>
                <a:gd name="T1" fmla="*/ 0 h 21600"/>
                <a:gd name="T2" fmla="*/ 17077 w 17077"/>
                <a:gd name="T3" fmla="*/ 8374 h 21600"/>
                <a:gd name="T4" fmla="*/ 0 w 1707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77" h="21600" fill="none" extrusionOk="0">
                  <a:moveTo>
                    <a:pt x="-1" y="0"/>
                  </a:moveTo>
                  <a:cubicBezTo>
                    <a:pt x="6681" y="0"/>
                    <a:pt x="12986" y="3091"/>
                    <a:pt x="17077" y="8373"/>
                  </a:cubicBezTo>
                </a:path>
                <a:path w="17077" h="21600" stroke="0" extrusionOk="0">
                  <a:moveTo>
                    <a:pt x="-1" y="0"/>
                  </a:moveTo>
                  <a:cubicBezTo>
                    <a:pt x="6681" y="0"/>
                    <a:pt x="12986" y="3091"/>
                    <a:pt x="17077" y="837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137238" name="Group 22"/>
          <p:cNvGrpSpPr>
            <a:grpSpLocks/>
          </p:cNvGrpSpPr>
          <p:nvPr/>
        </p:nvGrpSpPr>
        <p:grpSpPr bwMode="auto">
          <a:xfrm>
            <a:off x="6899045" y="1841052"/>
            <a:ext cx="725487" cy="792163"/>
            <a:chOff x="4558" y="1752"/>
            <a:chExt cx="457" cy="499"/>
          </a:xfrm>
        </p:grpSpPr>
        <p:grpSp>
          <p:nvGrpSpPr>
            <p:cNvPr id="137239" name="Group 23"/>
            <p:cNvGrpSpPr>
              <a:grpSpLocks/>
            </p:cNvGrpSpPr>
            <p:nvPr/>
          </p:nvGrpSpPr>
          <p:grpSpPr bwMode="auto">
            <a:xfrm>
              <a:off x="4649" y="1752"/>
              <a:ext cx="366" cy="499"/>
              <a:chOff x="4876" y="1207"/>
              <a:chExt cx="499" cy="681"/>
            </a:xfrm>
          </p:grpSpPr>
          <p:sp>
            <p:nvSpPr>
              <p:cNvPr id="137240" name="Line 24"/>
              <p:cNvSpPr>
                <a:spLocks noChangeShapeType="1"/>
              </p:cNvSpPr>
              <p:nvPr/>
            </p:nvSpPr>
            <p:spPr bwMode="auto">
              <a:xfrm>
                <a:off x="4876" y="1207"/>
                <a:ext cx="318" cy="45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de-DE"/>
              </a:p>
            </p:txBody>
          </p:sp>
          <p:sp>
            <p:nvSpPr>
              <p:cNvPr id="137241" name="Oval 25"/>
              <p:cNvSpPr>
                <a:spLocks noChangeArrowheads="1"/>
              </p:cNvSpPr>
              <p:nvPr/>
            </p:nvSpPr>
            <p:spPr bwMode="auto">
              <a:xfrm>
                <a:off x="5103" y="1616"/>
                <a:ext cx="272" cy="272"/>
              </a:xfrm>
              <a:prstGeom prst="ellipse">
                <a:avLst/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sp>
          <p:nvSpPr>
            <p:cNvPr id="137242" name="Line 26"/>
            <p:cNvSpPr>
              <a:spLocks noChangeShapeType="1"/>
            </p:cNvSpPr>
            <p:nvPr/>
          </p:nvSpPr>
          <p:spPr bwMode="auto">
            <a:xfrm>
              <a:off x="4649" y="1752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/>
            </a:p>
          </p:txBody>
        </p:sp>
        <p:sp>
          <p:nvSpPr>
            <p:cNvPr id="137243" name="Arc 27"/>
            <p:cNvSpPr>
              <a:spLocks/>
            </p:cNvSpPr>
            <p:nvPr/>
          </p:nvSpPr>
          <p:spPr bwMode="auto">
            <a:xfrm rot="8078363">
              <a:off x="4608" y="1838"/>
              <a:ext cx="137" cy="23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7077"/>
                <a:gd name="T1" fmla="*/ 0 h 21600"/>
                <a:gd name="T2" fmla="*/ 17077 w 17077"/>
                <a:gd name="T3" fmla="*/ 8374 h 21600"/>
                <a:gd name="T4" fmla="*/ 0 w 1707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77" h="21600" fill="none" extrusionOk="0">
                  <a:moveTo>
                    <a:pt x="-1" y="0"/>
                  </a:moveTo>
                  <a:cubicBezTo>
                    <a:pt x="6681" y="0"/>
                    <a:pt x="12986" y="3091"/>
                    <a:pt x="17077" y="8373"/>
                  </a:cubicBezTo>
                </a:path>
                <a:path w="17077" h="21600" stroke="0" extrusionOk="0">
                  <a:moveTo>
                    <a:pt x="-1" y="0"/>
                  </a:moveTo>
                  <a:cubicBezTo>
                    <a:pt x="6681" y="0"/>
                    <a:pt x="12986" y="3091"/>
                    <a:pt x="17077" y="837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137250" name="Group 34"/>
          <p:cNvGrpSpPr>
            <a:grpSpLocks/>
          </p:cNvGrpSpPr>
          <p:nvPr/>
        </p:nvGrpSpPr>
        <p:grpSpPr bwMode="auto">
          <a:xfrm>
            <a:off x="6327545" y="2993577"/>
            <a:ext cx="719137" cy="792163"/>
            <a:chOff x="3833" y="2069"/>
            <a:chExt cx="453" cy="499"/>
          </a:xfrm>
        </p:grpSpPr>
        <p:sp>
          <p:nvSpPr>
            <p:cNvPr id="137246" name="Line 30"/>
            <p:cNvSpPr>
              <a:spLocks noChangeShapeType="1"/>
            </p:cNvSpPr>
            <p:nvPr/>
          </p:nvSpPr>
          <p:spPr bwMode="auto">
            <a:xfrm flipH="1">
              <a:off x="4014" y="2069"/>
              <a:ext cx="269" cy="22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/>
            </a:p>
          </p:txBody>
        </p:sp>
        <p:sp>
          <p:nvSpPr>
            <p:cNvPr id="137247" name="Oval 31"/>
            <p:cNvSpPr>
              <a:spLocks noChangeArrowheads="1"/>
            </p:cNvSpPr>
            <p:nvPr/>
          </p:nvSpPr>
          <p:spPr bwMode="auto">
            <a:xfrm>
              <a:off x="3833" y="2251"/>
              <a:ext cx="200" cy="199"/>
            </a:xfrm>
            <a:prstGeom prst="ellipse">
              <a:avLst/>
            </a:prstGeom>
            <a:solidFill>
              <a:srgbClr val="0033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7248" name="Line 32"/>
            <p:cNvSpPr>
              <a:spLocks noChangeShapeType="1"/>
            </p:cNvSpPr>
            <p:nvPr/>
          </p:nvSpPr>
          <p:spPr bwMode="auto">
            <a:xfrm>
              <a:off x="4286" y="2069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/>
            </a:p>
          </p:txBody>
        </p:sp>
        <p:sp>
          <p:nvSpPr>
            <p:cNvPr id="137249" name="Arc 33"/>
            <p:cNvSpPr>
              <a:spLocks/>
            </p:cNvSpPr>
            <p:nvPr/>
          </p:nvSpPr>
          <p:spPr bwMode="auto">
            <a:xfrm rot="9436694">
              <a:off x="4076" y="2165"/>
              <a:ext cx="176" cy="238"/>
            </a:xfrm>
            <a:custGeom>
              <a:avLst/>
              <a:gdLst>
                <a:gd name="G0" fmla="+- 1144 0 0"/>
                <a:gd name="G1" fmla="+- 21600 0 0"/>
                <a:gd name="G2" fmla="+- 21600 0 0"/>
                <a:gd name="T0" fmla="*/ 0 w 21998"/>
                <a:gd name="T1" fmla="*/ 30 h 21600"/>
                <a:gd name="T2" fmla="*/ 21998 w 21998"/>
                <a:gd name="T3" fmla="*/ 15972 h 21600"/>
                <a:gd name="T4" fmla="*/ 1144 w 21998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98" h="21600" fill="none" extrusionOk="0">
                  <a:moveTo>
                    <a:pt x="0" y="30"/>
                  </a:moveTo>
                  <a:cubicBezTo>
                    <a:pt x="381" y="10"/>
                    <a:pt x="762" y="0"/>
                    <a:pt x="1144" y="0"/>
                  </a:cubicBezTo>
                  <a:cubicBezTo>
                    <a:pt x="10905" y="0"/>
                    <a:pt x="19454" y="6547"/>
                    <a:pt x="21997" y="15972"/>
                  </a:cubicBezTo>
                </a:path>
                <a:path w="21998" h="21600" stroke="0" extrusionOk="0">
                  <a:moveTo>
                    <a:pt x="0" y="30"/>
                  </a:moveTo>
                  <a:cubicBezTo>
                    <a:pt x="381" y="10"/>
                    <a:pt x="762" y="0"/>
                    <a:pt x="1144" y="0"/>
                  </a:cubicBezTo>
                  <a:cubicBezTo>
                    <a:pt x="10905" y="0"/>
                    <a:pt x="19454" y="6547"/>
                    <a:pt x="21997" y="15972"/>
                  </a:cubicBezTo>
                  <a:lnTo>
                    <a:pt x="1144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137253" name="Line 37"/>
          <p:cNvSpPr>
            <a:spLocks noChangeShapeType="1"/>
          </p:cNvSpPr>
          <p:nvPr/>
        </p:nvSpPr>
        <p:spPr bwMode="auto">
          <a:xfrm>
            <a:off x="7048269" y="832989"/>
            <a:ext cx="0" cy="5762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de-DE"/>
          </a:p>
        </p:txBody>
      </p:sp>
      <p:sp>
        <p:nvSpPr>
          <p:cNvPr id="137254" name="Oval 38"/>
          <p:cNvSpPr>
            <a:spLocks noChangeArrowheads="1"/>
          </p:cNvSpPr>
          <p:nvPr/>
        </p:nvSpPr>
        <p:spPr bwMode="auto">
          <a:xfrm>
            <a:off x="6903806" y="1409252"/>
            <a:ext cx="317500" cy="315913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  <p:grpSp>
        <p:nvGrpSpPr>
          <p:cNvPr id="137257" name="Group 41"/>
          <p:cNvGrpSpPr>
            <a:grpSpLocks/>
          </p:cNvGrpSpPr>
          <p:nvPr/>
        </p:nvGrpSpPr>
        <p:grpSpPr bwMode="auto">
          <a:xfrm>
            <a:off x="5608406" y="1841052"/>
            <a:ext cx="725488" cy="792163"/>
            <a:chOff x="4558" y="1752"/>
            <a:chExt cx="457" cy="499"/>
          </a:xfrm>
        </p:grpSpPr>
        <p:grpSp>
          <p:nvGrpSpPr>
            <p:cNvPr id="137258" name="Group 42"/>
            <p:cNvGrpSpPr>
              <a:grpSpLocks/>
            </p:cNvGrpSpPr>
            <p:nvPr/>
          </p:nvGrpSpPr>
          <p:grpSpPr bwMode="auto">
            <a:xfrm>
              <a:off x="4649" y="1752"/>
              <a:ext cx="366" cy="499"/>
              <a:chOff x="4876" y="1207"/>
              <a:chExt cx="499" cy="681"/>
            </a:xfrm>
          </p:grpSpPr>
          <p:sp>
            <p:nvSpPr>
              <p:cNvPr id="137259" name="Line 43"/>
              <p:cNvSpPr>
                <a:spLocks noChangeShapeType="1"/>
              </p:cNvSpPr>
              <p:nvPr/>
            </p:nvSpPr>
            <p:spPr bwMode="auto">
              <a:xfrm>
                <a:off x="4876" y="1207"/>
                <a:ext cx="318" cy="45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de-DE"/>
              </a:p>
            </p:txBody>
          </p:sp>
          <p:sp>
            <p:nvSpPr>
              <p:cNvPr id="137260" name="Oval 44"/>
              <p:cNvSpPr>
                <a:spLocks noChangeArrowheads="1"/>
              </p:cNvSpPr>
              <p:nvPr/>
            </p:nvSpPr>
            <p:spPr bwMode="auto">
              <a:xfrm>
                <a:off x="5103" y="1616"/>
                <a:ext cx="272" cy="272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sp>
          <p:nvSpPr>
            <p:cNvPr id="137261" name="Line 45"/>
            <p:cNvSpPr>
              <a:spLocks noChangeShapeType="1"/>
            </p:cNvSpPr>
            <p:nvPr/>
          </p:nvSpPr>
          <p:spPr bwMode="auto">
            <a:xfrm>
              <a:off x="4649" y="1752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/>
            </a:p>
          </p:txBody>
        </p:sp>
        <p:sp>
          <p:nvSpPr>
            <p:cNvPr id="137262" name="Arc 46"/>
            <p:cNvSpPr>
              <a:spLocks/>
            </p:cNvSpPr>
            <p:nvPr/>
          </p:nvSpPr>
          <p:spPr bwMode="auto">
            <a:xfrm rot="8078363">
              <a:off x="4608" y="1838"/>
              <a:ext cx="137" cy="23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7077"/>
                <a:gd name="T1" fmla="*/ 0 h 21600"/>
                <a:gd name="T2" fmla="*/ 17077 w 17077"/>
                <a:gd name="T3" fmla="*/ 8374 h 21600"/>
                <a:gd name="T4" fmla="*/ 0 w 1707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77" h="21600" fill="none" extrusionOk="0">
                  <a:moveTo>
                    <a:pt x="-1" y="0"/>
                  </a:moveTo>
                  <a:cubicBezTo>
                    <a:pt x="6681" y="0"/>
                    <a:pt x="12986" y="3091"/>
                    <a:pt x="17077" y="8373"/>
                  </a:cubicBezTo>
                </a:path>
                <a:path w="17077" h="21600" stroke="0" extrusionOk="0">
                  <a:moveTo>
                    <a:pt x="-1" y="0"/>
                  </a:moveTo>
                  <a:cubicBezTo>
                    <a:pt x="6681" y="0"/>
                    <a:pt x="12986" y="3091"/>
                    <a:pt x="17077" y="837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137263" name="Group 47"/>
          <p:cNvGrpSpPr>
            <a:grpSpLocks/>
          </p:cNvGrpSpPr>
          <p:nvPr/>
        </p:nvGrpSpPr>
        <p:grpSpPr bwMode="auto">
          <a:xfrm>
            <a:off x="5608406" y="2993577"/>
            <a:ext cx="725488" cy="792163"/>
            <a:chOff x="4558" y="1752"/>
            <a:chExt cx="457" cy="499"/>
          </a:xfrm>
        </p:grpSpPr>
        <p:grpSp>
          <p:nvGrpSpPr>
            <p:cNvPr id="137264" name="Group 48"/>
            <p:cNvGrpSpPr>
              <a:grpSpLocks/>
            </p:cNvGrpSpPr>
            <p:nvPr/>
          </p:nvGrpSpPr>
          <p:grpSpPr bwMode="auto">
            <a:xfrm>
              <a:off x="4649" y="1752"/>
              <a:ext cx="366" cy="499"/>
              <a:chOff x="4876" y="1207"/>
              <a:chExt cx="499" cy="681"/>
            </a:xfrm>
          </p:grpSpPr>
          <p:sp>
            <p:nvSpPr>
              <p:cNvPr id="137265" name="Line 49"/>
              <p:cNvSpPr>
                <a:spLocks noChangeShapeType="1"/>
              </p:cNvSpPr>
              <p:nvPr/>
            </p:nvSpPr>
            <p:spPr bwMode="auto">
              <a:xfrm>
                <a:off x="4876" y="1207"/>
                <a:ext cx="318" cy="45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de-DE"/>
              </a:p>
            </p:txBody>
          </p:sp>
          <p:sp>
            <p:nvSpPr>
              <p:cNvPr id="137266" name="Oval 50"/>
              <p:cNvSpPr>
                <a:spLocks noChangeArrowheads="1"/>
              </p:cNvSpPr>
              <p:nvPr/>
            </p:nvSpPr>
            <p:spPr bwMode="auto">
              <a:xfrm>
                <a:off x="5103" y="1616"/>
                <a:ext cx="272" cy="272"/>
              </a:xfrm>
              <a:prstGeom prst="ellipse">
                <a:avLst/>
              </a:prstGeom>
              <a:solidFill>
                <a:srgbClr val="3399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sp>
          <p:nvSpPr>
            <p:cNvPr id="137267" name="Line 51"/>
            <p:cNvSpPr>
              <a:spLocks noChangeShapeType="1"/>
            </p:cNvSpPr>
            <p:nvPr/>
          </p:nvSpPr>
          <p:spPr bwMode="auto">
            <a:xfrm>
              <a:off x="4649" y="1752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/>
            </a:p>
          </p:txBody>
        </p:sp>
        <p:sp>
          <p:nvSpPr>
            <p:cNvPr id="137268" name="Arc 52"/>
            <p:cNvSpPr>
              <a:spLocks/>
            </p:cNvSpPr>
            <p:nvPr/>
          </p:nvSpPr>
          <p:spPr bwMode="auto">
            <a:xfrm rot="8078363">
              <a:off x="4608" y="1838"/>
              <a:ext cx="137" cy="23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7077"/>
                <a:gd name="T1" fmla="*/ 0 h 21600"/>
                <a:gd name="T2" fmla="*/ 17077 w 17077"/>
                <a:gd name="T3" fmla="*/ 8374 h 21600"/>
                <a:gd name="T4" fmla="*/ 0 w 1707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77" h="21600" fill="none" extrusionOk="0">
                  <a:moveTo>
                    <a:pt x="-1" y="0"/>
                  </a:moveTo>
                  <a:cubicBezTo>
                    <a:pt x="6681" y="0"/>
                    <a:pt x="12986" y="3091"/>
                    <a:pt x="17077" y="8373"/>
                  </a:cubicBezTo>
                </a:path>
                <a:path w="17077" h="21600" stroke="0" extrusionOk="0">
                  <a:moveTo>
                    <a:pt x="-1" y="0"/>
                  </a:moveTo>
                  <a:cubicBezTo>
                    <a:pt x="6681" y="0"/>
                    <a:pt x="12986" y="3091"/>
                    <a:pt x="17077" y="837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137269" name="Group 53"/>
          <p:cNvGrpSpPr>
            <a:grpSpLocks/>
          </p:cNvGrpSpPr>
          <p:nvPr/>
        </p:nvGrpSpPr>
        <p:grpSpPr bwMode="auto">
          <a:xfrm>
            <a:off x="8200795" y="2993577"/>
            <a:ext cx="725487" cy="792163"/>
            <a:chOff x="4558" y="1752"/>
            <a:chExt cx="457" cy="499"/>
          </a:xfrm>
        </p:grpSpPr>
        <p:grpSp>
          <p:nvGrpSpPr>
            <p:cNvPr id="137270" name="Group 54"/>
            <p:cNvGrpSpPr>
              <a:grpSpLocks/>
            </p:cNvGrpSpPr>
            <p:nvPr/>
          </p:nvGrpSpPr>
          <p:grpSpPr bwMode="auto">
            <a:xfrm>
              <a:off x="4649" y="1752"/>
              <a:ext cx="366" cy="499"/>
              <a:chOff x="4876" y="1207"/>
              <a:chExt cx="499" cy="681"/>
            </a:xfrm>
          </p:grpSpPr>
          <p:sp>
            <p:nvSpPr>
              <p:cNvPr id="137271" name="Line 55"/>
              <p:cNvSpPr>
                <a:spLocks noChangeShapeType="1"/>
              </p:cNvSpPr>
              <p:nvPr/>
            </p:nvSpPr>
            <p:spPr bwMode="auto">
              <a:xfrm>
                <a:off x="4876" y="1207"/>
                <a:ext cx="318" cy="45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de-DE"/>
              </a:p>
            </p:txBody>
          </p:sp>
          <p:sp>
            <p:nvSpPr>
              <p:cNvPr id="137272" name="Oval 56"/>
              <p:cNvSpPr>
                <a:spLocks noChangeArrowheads="1"/>
              </p:cNvSpPr>
              <p:nvPr/>
            </p:nvSpPr>
            <p:spPr bwMode="auto">
              <a:xfrm>
                <a:off x="5103" y="1616"/>
                <a:ext cx="272" cy="27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</p:grpSp>
        <p:sp>
          <p:nvSpPr>
            <p:cNvPr id="137273" name="Line 57"/>
            <p:cNvSpPr>
              <a:spLocks noChangeShapeType="1"/>
            </p:cNvSpPr>
            <p:nvPr/>
          </p:nvSpPr>
          <p:spPr bwMode="auto">
            <a:xfrm>
              <a:off x="4649" y="1752"/>
              <a:ext cx="0" cy="49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de-DE"/>
            </a:p>
          </p:txBody>
        </p:sp>
        <p:sp>
          <p:nvSpPr>
            <p:cNvPr id="137274" name="Arc 58"/>
            <p:cNvSpPr>
              <a:spLocks/>
            </p:cNvSpPr>
            <p:nvPr/>
          </p:nvSpPr>
          <p:spPr bwMode="auto">
            <a:xfrm rot="8078363">
              <a:off x="4608" y="1838"/>
              <a:ext cx="137" cy="23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7077"/>
                <a:gd name="T1" fmla="*/ 0 h 21600"/>
                <a:gd name="T2" fmla="*/ 17077 w 17077"/>
                <a:gd name="T3" fmla="*/ 8374 h 21600"/>
                <a:gd name="T4" fmla="*/ 0 w 1707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077" h="21600" fill="none" extrusionOk="0">
                  <a:moveTo>
                    <a:pt x="-1" y="0"/>
                  </a:moveTo>
                  <a:cubicBezTo>
                    <a:pt x="6681" y="0"/>
                    <a:pt x="12986" y="3091"/>
                    <a:pt x="17077" y="8373"/>
                  </a:cubicBezTo>
                </a:path>
                <a:path w="17077" h="21600" stroke="0" extrusionOk="0">
                  <a:moveTo>
                    <a:pt x="-1" y="0"/>
                  </a:moveTo>
                  <a:cubicBezTo>
                    <a:pt x="6681" y="0"/>
                    <a:pt x="12986" y="3091"/>
                    <a:pt x="17077" y="8373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137275" name="Text Box 59"/>
          <p:cNvSpPr txBox="1">
            <a:spLocks noChangeArrowheads="1"/>
          </p:cNvSpPr>
          <p:nvPr/>
        </p:nvSpPr>
        <p:spPr bwMode="auto">
          <a:xfrm>
            <a:off x="5535382" y="977452"/>
            <a:ext cx="3529013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de-DE" altLang="de-DE" sz="1600" b="1">
                <a:latin typeface="Tempus Sans ITC" panose="04020404030D07020202" pitchFamily="82" charset="0"/>
              </a:rPr>
              <a:t>-                                               +</a:t>
            </a:r>
          </a:p>
          <a:p>
            <a:pPr>
              <a:lnSpc>
                <a:spcPct val="95000"/>
              </a:lnSpc>
              <a:spcBef>
                <a:spcPct val="50000"/>
              </a:spcBef>
              <a:buFontTx/>
              <a:buChar char="-"/>
            </a:pPr>
            <a:endParaRPr lang="de-DE" altLang="de-DE" sz="1600" b="1">
              <a:latin typeface="Tempus Sans ITC" panose="04020404030D07020202" pitchFamily="82" charset="0"/>
            </a:endParaRPr>
          </a:p>
          <a:p>
            <a:pPr>
              <a:lnSpc>
                <a:spcPct val="95000"/>
              </a:lnSpc>
              <a:spcBef>
                <a:spcPct val="50000"/>
              </a:spcBef>
              <a:buFontTx/>
              <a:buChar char="-"/>
            </a:pPr>
            <a:endParaRPr lang="de-DE" altLang="de-DE" sz="1600" b="1">
              <a:latin typeface="Tempus Sans ITC" panose="04020404030D07020202" pitchFamily="82" charset="0"/>
            </a:endParaRPr>
          </a:p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de-DE" altLang="de-DE" sz="1600" b="1">
                <a:latin typeface="Tempus Sans ITC" panose="04020404030D07020202" pitchFamily="82" charset="0"/>
              </a:rPr>
              <a:t>   +                     -                     +</a:t>
            </a:r>
          </a:p>
          <a:p>
            <a:pPr>
              <a:lnSpc>
                <a:spcPct val="95000"/>
              </a:lnSpc>
              <a:spcBef>
                <a:spcPct val="50000"/>
              </a:spcBef>
              <a:buFontTx/>
              <a:buChar char="-"/>
            </a:pPr>
            <a:endParaRPr lang="de-DE" altLang="de-DE" sz="1600" b="1">
              <a:latin typeface="Tempus Sans ITC" panose="04020404030D07020202" pitchFamily="82" charset="0"/>
            </a:endParaRPr>
          </a:p>
          <a:p>
            <a:pPr>
              <a:lnSpc>
                <a:spcPct val="95000"/>
              </a:lnSpc>
              <a:spcBef>
                <a:spcPct val="50000"/>
              </a:spcBef>
              <a:buFontTx/>
              <a:buChar char="-"/>
            </a:pPr>
            <a:endParaRPr lang="de-DE" altLang="de-DE" sz="1600" b="1">
              <a:latin typeface="Tempus Sans ITC" panose="04020404030D07020202" pitchFamily="82" charset="0"/>
            </a:endParaRPr>
          </a:p>
          <a:p>
            <a:pPr>
              <a:lnSpc>
                <a:spcPct val="95000"/>
              </a:lnSpc>
              <a:spcBef>
                <a:spcPct val="50000"/>
              </a:spcBef>
            </a:pPr>
            <a:r>
              <a:rPr lang="de-DE" altLang="de-DE" sz="1600" b="1">
                <a:latin typeface="Tempus Sans ITC" panose="04020404030D07020202" pitchFamily="82" charset="0"/>
              </a:rPr>
              <a:t>   +                 +                        +</a:t>
            </a:r>
          </a:p>
        </p:txBody>
      </p:sp>
      <p:graphicFrame>
        <p:nvGraphicFramePr>
          <p:cNvPr id="137276" name="Object 6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86700750"/>
              </p:ext>
            </p:extLst>
          </p:nvPr>
        </p:nvGraphicFramePr>
        <p:xfrm>
          <a:off x="5852882" y="3065014"/>
          <a:ext cx="1050925" cy="14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6" name="Photo Editor-Foto" r:id="rId3" imgW="3619048" imgH="942857" progId="MSPhotoEd.3">
                  <p:embed/>
                </p:oleObj>
              </mc:Choice>
              <mc:Fallback>
                <p:oleObj name="Photo Editor-Foto" r:id="rId3" imgW="3619048" imgH="942857" progId="MSPhotoEd.3">
                  <p:embed/>
                  <p:pic>
                    <p:nvPicPr>
                      <p:cNvPr id="137276" name="Object 60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2882" y="3065014"/>
                        <a:ext cx="1050925" cy="144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7280" name="Object 6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944609"/>
              </p:ext>
            </p:extLst>
          </p:nvPr>
        </p:nvGraphicFramePr>
        <p:xfrm>
          <a:off x="5535381" y="1193352"/>
          <a:ext cx="3257550" cy="14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7" name="Photo Editor-Foto" r:id="rId5" imgW="3619048" imgH="942857" progId="MSPhotoEd.3">
                  <p:embed/>
                </p:oleObj>
              </mc:Choice>
              <mc:Fallback>
                <p:oleObj name="Photo Editor-Foto" r:id="rId5" imgW="3619048" imgH="942857" progId="MSPhotoEd.3">
                  <p:embed/>
                  <p:pic>
                    <p:nvPicPr>
                      <p:cNvPr id="137280" name="Object 6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5381" y="1193352"/>
                        <a:ext cx="3257550" cy="144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7283" name="Object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6727369"/>
              </p:ext>
            </p:extLst>
          </p:nvPr>
        </p:nvGraphicFramePr>
        <p:xfrm>
          <a:off x="5679844" y="904427"/>
          <a:ext cx="1446212" cy="144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8" name="Photo Editor-Foto" r:id="rId6" imgW="3619048" imgH="942857" progId="MSPhotoEd.3">
                  <p:embed/>
                </p:oleObj>
              </mc:Choice>
              <mc:Fallback>
                <p:oleObj name="Photo Editor-Foto" r:id="rId6" imgW="3619048" imgH="942857" progId="MSPhotoEd.3">
                  <p:embed/>
                  <p:pic>
                    <p:nvPicPr>
                      <p:cNvPr id="137283" name="Object 67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9844" y="904427"/>
                        <a:ext cx="1446212" cy="144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7286" name="Object 7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3405039"/>
              </p:ext>
            </p:extLst>
          </p:nvPr>
        </p:nvGraphicFramePr>
        <p:xfrm>
          <a:off x="7048269" y="906014"/>
          <a:ext cx="1446212" cy="14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9" name="Photo Editor-Foto" r:id="rId7" imgW="3619048" imgH="942857" progId="MSPhotoEd.3">
                  <p:embed/>
                </p:oleObj>
              </mc:Choice>
              <mc:Fallback>
                <p:oleObj name="Photo Editor-Foto" r:id="rId7" imgW="3619048" imgH="942857" progId="MSPhotoEd.3">
                  <p:embed/>
                  <p:pic>
                    <p:nvPicPr>
                      <p:cNvPr id="137286" name="Object 70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269" y="906014"/>
                        <a:ext cx="1446212" cy="144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7289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6286668"/>
              </p:ext>
            </p:extLst>
          </p:nvPr>
        </p:nvGraphicFramePr>
        <p:xfrm>
          <a:off x="6903806" y="3065014"/>
          <a:ext cx="1593850" cy="14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0" name="Photo Editor-Foto" r:id="rId8" imgW="3619048" imgH="942857" progId="MSPhotoEd.3">
                  <p:embed/>
                </p:oleObj>
              </mc:Choice>
              <mc:Fallback>
                <p:oleObj name="Photo Editor-Foto" r:id="rId8" imgW="3619048" imgH="942857" progId="MSPhotoEd.3">
                  <p:embed/>
                  <p:pic>
                    <p:nvPicPr>
                      <p:cNvPr id="137289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3806" y="3065014"/>
                        <a:ext cx="1593850" cy="144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7314" name="Group 98"/>
          <p:cNvGrpSpPr>
            <a:grpSpLocks/>
          </p:cNvGrpSpPr>
          <p:nvPr/>
        </p:nvGrpSpPr>
        <p:grpSpPr bwMode="auto">
          <a:xfrm>
            <a:off x="1188807" y="4554090"/>
            <a:ext cx="1395413" cy="168275"/>
            <a:chOff x="632" y="2870"/>
            <a:chExt cx="768" cy="96"/>
          </a:xfrm>
        </p:grpSpPr>
        <p:sp>
          <p:nvSpPr>
            <p:cNvPr id="137291" name="Rectangle 75"/>
            <p:cNvSpPr>
              <a:spLocks noChangeArrowheads="1"/>
            </p:cNvSpPr>
            <p:nvPr/>
          </p:nvSpPr>
          <p:spPr bwMode="auto">
            <a:xfrm>
              <a:off x="632" y="2870"/>
              <a:ext cx="384" cy="96"/>
            </a:xfrm>
            <a:prstGeom prst="rect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7292" name="Rectangle 76"/>
            <p:cNvSpPr>
              <a:spLocks noChangeArrowheads="1"/>
            </p:cNvSpPr>
            <p:nvPr/>
          </p:nvSpPr>
          <p:spPr bwMode="auto">
            <a:xfrm>
              <a:off x="1016" y="2870"/>
              <a:ext cx="384" cy="96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137315" name="Group 99"/>
          <p:cNvGrpSpPr>
            <a:grpSpLocks/>
          </p:cNvGrpSpPr>
          <p:nvPr/>
        </p:nvGrpSpPr>
        <p:grpSpPr bwMode="auto">
          <a:xfrm>
            <a:off x="1212619" y="5722489"/>
            <a:ext cx="1371600" cy="152400"/>
            <a:chOff x="536" y="3494"/>
            <a:chExt cx="864" cy="96"/>
          </a:xfrm>
        </p:grpSpPr>
        <p:sp>
          <p:nvSpPr>
            <p:cNvPr id="137293" name="Rectangle 77"/>
            <p:cNvSpPr>
              <a:spLocks noChangeArrowheads="1"/>
            </p:cNvSpPr>
            <p:nvPr/>
          </p:nvSpPr>
          <p:spPr bwMode="auto">
            <a:xfrm>
              <a:off x="536" y="3494"/>
              <a:ext cx="288" cy="96"/>
            </a:xfrm>
            <a:prstGeom prst="rect">
              <a:avLst/>
            </a:prstGeom>
            <a:solidFill>
              <a:srgbClr val="0033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7294" name="Rectangle 78"/>
            <p:cNvSpPr>
              <a:spLocks noChangeArrowheads="1"/>
            </p:cNvSpPr>
            <p:nvPr/>
          </p:nvSpPr>
          <p:spPr bwMode="auto">
            <a:xfrm>
              <a:off x="824" y="3494"/>
              <a:ext cx="288" cy="96"/>
            </a:xfrm>
            <a:prstGeom prst="rect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7295" name="Rectangle 79"/>
            <p:cNvSpPr>
              <a:spLocks noChangeArrowheads="1"/>
            </p:cNvSpPr>
            <p:nvPr/>
          </p:nvSpPr>
          <p:spPr bwMode="auto">
            <a:xfrm>
              <a:off x="1112" y="3494"/>
              <a:ext cx="288" cy="96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137316" name="Group 100"/>
          <p:cNvGrpSpPr>
            <a:grpSpLocks/>
          </p:cNvGrpSpPr>
          <p:nvPr/>
        </p:nvGrpSpPr>
        <p:grpSpPr bwMode="auto">
          <a:xfrm>
            <a:off x="1212619" y="6011414"/>
            <a:ext cx="1371600" cy="152400"/>
            <a:chOff x="536" y="3782"/>
            <a:chExt cx="864" cy="96"/>
          </a:xfrm>
        </p:grpSpPr>
        <p:sp>
          <p:nvSpPr>
            <p:cNvPr id="137296" name="Rectangle 80"/>
            <p:cNvSpPr>
              <a:spLocks noChangeArrowheads="1"/>
            </p:cNvSpPr>
            <p:nvPr/>
          </p:nvSpPr>
          <p:spPr bwMode="auto">
            <a:xfrm>
              <a:off x="536" y="3782"/>
              <a:ext cx="480" cy="96"/>
            </a:xfrm>
            <a:prstGeom prst="rect">
              <a:avLst/>
            </a:prstGeom>
            <a:solidFill>
              <a:srgbClr val="0033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7297" name="Rectangle 81"/>
            <p:cNvSpPr>
              <a:spLocks noChangeArrowheads="1"/>
            </p:cNvSpPr>
            <p:nvPr/>
          </p:nvSpPr>
          <p:spPr bwMode="auto">
            <a:xfrm>
              <a:off x="1016" y="3782"/>
              <a:ext cx="192" cy="96"/>
            </a:xfrm>
            <a:prstGeom prst="rect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7298" name="Rectangle 82"/>
            <p:cNvSpPr>
              <a:spLocks noChangeArrowheads="1"/>
            </p:cNvSpPr>
            <p:nvPr/>
          </p:nvSpPr>
          <p:spPr bwMode="auto">
            <a:xfrm>
              <a:off x="1208" y="3782"/>
              <a:ext cx="192" cy="96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137308" name="Text Box 92"/>
          <p:cNvSpPr txBox="1">
            <a:spLocks noChangeArrowheads="1"/>
          </p:cNvSpPr>
          <p:nvPr/>
        </p:nvSpPr>
        <p:spPr bwMode="auto">
          <a:xfrm>
            <a:off x="785581" y="5849489"/>
            <a:ext cx="3930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ko-KR" b="1">
                <a:solidFill>
                  <a:schemeClr val="tx2"/>
                </a:solidFill>
                <a:latin typeface="Symbol" panose="05050102010706020507" pitchFamily="18" charset="2"/>
                <a:ea typeface="Gulim" panose="020B0600000101010101" pitchFamily="34" charset="-127"/>
              </a:rPr>
              <a:t>n</a:t>
            </a:r>
            <a:r>
              <a:rPr lang="en-US" altLang="ko-KR" b="1" baseline="-25000">
                <a:solidFill>
                  <a:schemeClr val="tx2"/>
                </a:solidFill>
                <a:ea typeface="Gulim" panose="020B0600000101010101" pitchFamily="34" charset="-127"/>
              </a:rPr>
              <a:t>1</a:t>
            </a:r>
            <a:endParaRPr lang="en-US" altLang="ko-KR" b="1">
              <a:solidFill>
                <a:schemeClr val="tx2"/>
              </a:solidFill>
              <a:latin typeface="Symbol" panose="05050102010706020507" pitchFamily="18" charset="2"/>
              <a:ea typeface="Gulim" panose="020B0600000101010101" pitchFamily="34" charset="-127"/>
            </a:endParaRPr>
          </a:p>
        </p:txBody>
      </p:sp>
      <p:sp>
        <p:nvSpPr>
          <p:cNvPr id="137310" name="Text Box 94"/>
          <p:cNvSpPr txBox="1">
            <a:spLocks noChangeArrowheads="1"/>
          </p:cNvSpPr>
          <p:nvPr/>
        </p:nvSpPr>
        <p:spPr bwMode="auto">
          <a:xfrm>
            <a:off x="785581" y="5490714"/>
            <a:ext cx="3930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ko-KR" b="1">
                <a:solidFill>
                  <a:schemeClr val="tx2"/>
                </a:solidFill>
                <a:latin typeface="Symbol" panose="05050102010706020507" pitchFamily="18" charset="2"/>
                <a:ea typeface="Gulim" panose="020B0600000101010101" pitchFamily="34" charset="-127"/>
              </a:rPr>
              <a:t>n</a:t>
            </a:r>
            <a:r>
              <a:rPr lang="en-US" altLang="ko-KR" b="1" baseline="-25000">
                <a:solidFill>
                  <a:schemeClr val="tx2"/>
                </a:solidFill>
                <a:ea typeface="Gulim" panose="020B0600000101010101" pitchFamily="34" charset="-127"/>
              </a:rPr>
              <a:t>2</a:t>
            </a:r>
            <a:endParaRPr lang="en-US" altLang="ko-KR" b="1">
              <a:solidFill>
                <a:schemeClr val="tx2"/>
              </a:solidFill>
              <a:latin typeface="Symbol" panose="05050102010706020507" pitchFamily="18" charset="2"/>
              <a:ea typeface="Gulim" panose="020B0600000101010101" pitchFamily="34" charset="-127"/>
            </a:endParaRPr>
          </a:p>
        </p:txBody>
      </p:sp>
      <p:sp>
        <p:nvSpPr>
          <p:cNvPr id="137313" name="Text Box 97"/>
          <p:cNvSpPr txBox="1">
            <a:spLocks noChangeArrowheads="1"/>
          </p:cNvSpPr>
          <p:nvPr/>
        </p:nvSpPr>
        <p:spPr bwMode="auto">
          <a:xfrm>
            <a:off x="785581" y="4325489"/>
            <a:ext cx="3930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ko-KR" b="1">
                <a:solidFill>
                  <a:schemeClr val="tx2"/>
                </a:solidFill>
                <a:latin typeface="Symbol" panose="05050102010706020507" pitchFamily="18" charset="2"/>
                <a:ea typeface="Gulim" panose="020B0600000101010101" pitchFamily="34" charset="-127"/>
              </a:rPr>
              <a:t>n</a:t>
            </a:r>
            <a:r>
              <a:rPr lang="en-US" altLang="ko-KR" b="1" baseline="-25000">
                <a:solidFill>
                  <a:schemeClr val="tx2"/>
                </a:solidFill>
                <a:ea typeface="Gulim" panose="020B0600000101010101" pitchFamily="34" charset="-127"/>
              </a:rPr>
              <a:t>3</a:t>
            </a:r>
            <a:endParaRPr lang="en-US" altLang="ko-KR" b="1">
              <a:solidFill>
                <a:schemeClr val="tx2"/>
              </a:solidFill>
              <a:latin typeface="Symbol" panose="05050102010706020507" pitchFamily="18" charset="2"/>
              <a:ea typeface="Gulim" panose="020B0600000101010101" pitchFamily="34" charset="-127"/>
            </a:endParaRPr>
          </a:p>
        </p:txBody>
      </p:sp>
      <p:grpSp>
        <p:nvGrpSpPr>
          <p:cNvPr id="137317" name="Group 101"/>
          <p:cNvGrpSpPr>
            <a:grpSpLocks/>
          </p:cNvGrpSpPr>
          <p:nvPr/>
        </p:nvGrpSpPr>
        <p:grpSpPr bwMode="auto">
          <a:xfrm>
            <a:off x="3228744" y="4571551"/>
            <a:ext cx="1371600" cy="152400"/>
            <a:chOff x="536" y="3494"/>
            <a:chExt cx="864" cy="96"/>
          </a:xfrm>
        </p:grpSpPr>
        <p:sp>
          <p:nvSpPr>
            <p:cNvPr id="137318" name="Rectangle 102"/>
            <p:cNvSpPr>
              <a:spLocks noChangeArrowheads="1"/>
            </p:cNvSpPr>
            <p:nvPr/>
          </p:nvSpPr>
          <p:spPr bwMode="auto">
            <a:xfrm>
              <a:off x="536" y="3494"/>
              <a:ext cx="288" cy="96"/>
            </a:xfrm>
            <a:prstGeom prst="rect">
              <a:avLst/>
            </a:prstGeom>
            <a:solidFill>
              <a:srgbClr val="0033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7319" name="Rectangle 103"/>
            <p:cNvSpPr>
              <a:spLocks noChangeArrowheads="1"/>
            </p:cNvSpPr>
            <p:nvPr/>
          </p:nvSpPr>
          <p:spPr bwMode="auto">
            <a:xfrm>
              <a:off x="824" y="3494"/>
              <a:ext cx="288" cy="96"/>
            </a:xfrm>
            <a:prstGeom prst="rect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7320" name="Rectangle 104"/>
            <p:cNvSpPr>
              <a:spLocks noChangeArrowheads="1"/>
            </p:cNvSpPr>
            <p:nvPr/>
          </p:nvSpPr>
          <p:spPr bwMode="auto">
            <a:xfrm>
              <a:off x="1112" y="3494"/>
              <a:ext cx="288" cy="96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137321" name="Group 105"/>
          <p:cNvGrpSpPr>
            <a:grpSpLocks/>
          </p:cNvGrpSpPr>
          <p:nvPr/>
        </p:nvGrpSpPr>
        <p:grpSpPr bwMode="auto">
          <a:xfrm>
            <a:off x="3228744" y="4860476"/>
            <a:ext cx="1371600" cy="152400"/>
            <a:chOff x="536" y="3782"/>
            <a:chExt cx="864" cy="96"/>
          </a:xfrm>
        </p:grpSpPr>
        <p:sp>
          <p:nvSpPr>
            <p:cNvPr id="137322" name="Rectangle 106"/>
            <p:cNvSpPr>
              <a:spLocks noChangeArrowheads="1"/>
            </p:cNvSpPr>
            <p:nvPr/>
          </p:nvSpPr>
          <p:spPr bwMode="auto">
            <a:xfrm>
              <a:off x="536" y="3782"/>
              <a:ext cx="480" cy="96"/>
            </a:xfrm>
            <a:prstGeom prst="rect">
              <a:avLst/>
            </a:prstGeom>
            <a:solidFill>
              <a:srgbClr val="0033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7323" name="Rectangle 107"/>
            <p:cNvSpPr>
              <a:spLocks noChangeArrowheads="1"/>
            </p:cNvSpPr>
            <p:nvPr/>
          </p:nvSpPr>
          <p:spPr bwMode="auto">
            <a:xfrm>
              <a:off x="1016" y="3782"/>
              <a:ext cx="192" cy="96"/>
            </a:xfrm>
            <a:prstGeom prst="rect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7324" name="Rectangle 108"/>
            <p:cNvSpPr>
              <a:spLocks noChangeArrowheads="1"/>
            </p:cNvSpPr>
            <p:nvPr/>
          </p:nvSpPr>
          <p:spPr bwMode="auto">
            <a:xfrm>
              <a:off x="1208" y="3782"/>
              <a:ext cx="192" cy="96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137325" name="Text Box 109"/>
          <p:cNvSpPr txBox="1">
            <a:spLocks noChangeArrowheads="1"/>
          </p:cNvSpPr>
          <p:nvPr/>
        </p:nvSpPr>
        <p:spPr bwMode="auto">
          <a:xfrm>
            <a:off x="2801706" y="4698551"/>
            <a:ext cx="3930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ko-KR" b="1">
                <a:solidFill>
                  <a:schemeClr val="tx2"/>
                </a:solidFill>
                <a:latin typeface="Symbol" panose="05050102010706020507" pitchFamily="18" charset="2"/>
                <a:ea typeface="Gulim" panose="020B0600000101010101" pitchFamily="34" charset="-127"/>
              </a:rPr>
              <a:t>n</a:t>
            </a:r>
            <a:r>
              <a:rPr lang="en-US" altLang="ko-KR" b="1" baseline="-25000">
                <a:solidFill>
                  <a:schemeClr val="tx2"/>
                </a:solidFill>
                <a:ea typeface="Gulim" panose="020B0600000101010101" pitchFamily="34" charset="-127"/>
              </a:rPr>
              <a:t>1</a:t>
            </a:r>
            <a:endParaRPr lang="en-US" altLang="ko-KR" b="1">
              <a:solidFill>
                <a:schemeClr val="tx2"/>
              </a:solidFill>
              <a:latin typeface="Symbol" panose="05050102010706020507" pitchFamily="18" charset="2"/>
              <a:ea typeface="Gulim" panose="020B0600000101010101" pitchFamily="34" charset="-127"/>
            </a:endParaRPr>
          </a:p>
        </p:txBody>
      </p:sp>
      <p:sp>
        <p:nvSpPr>
          <p:cNvPr id="137326" name="Text Box 110"/>
          <p:cNvSpPr txBox="1">
            <a:spLocks noChangeArrowheads="1"/>
          </p:cNvSpPr>
          <p:nvPr/>
        </p:nvSpPr>
        <p:spPr bwMode="auto">
          <a:xfrm>
            <a:off x="2801706" y="4339776"/>
            <a:ext cx="3930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ko-KR" b="1">
                <a:solidFill>
                  <a:schemeClr val="tx2"/>
                </a:solidFill>
                <a:latin typeface="Symbol" panose="05050102010706020507" pitchFamily="18" charset="2"/>
                <a:ea typeface="Gulim" panose="020B0600000101010101" pitchFamily="34" charset="-127"/>
              </a:rPr>
              <a:t>n</a:t>
            </a:r>
            <a:r>
              <a:rPr lang="en-US" altLang="ko-KR" b="1" baseline="-25000">
                <a:solidFill>
                  <a:schemeClr val="tx2"/>
                </a:solidFill>
                <a:ea typeface="Gulim" panose="020B0600000101010101" pitchFamily="34" charset="-127"/>
              </a:rPr>
              <a:t>2</a:t>
            </a:r>
            <a:endParaRPr lang="en-US" altLang="ko-KR" b="1">
              <a:solidFill>
                <a:schemeClr val="tx2"/>
              </a:solidFill>
              <a:latin typeface="Symbol" panose="05050102010706020507" pitchFamily="18" charset="2"/>
              <a:ea typeface="Gulim" panose="020B0600000101010101" pitchFamily="34" charset="-127"/>
            </a:endParaRPr>
          </a:p>
        </p:txBody>
      </p:sp>
      <p:grpSp>
        <p:nvGrpSpPr>
          <p:cNvPr id="137327" name="Group 111"/>
          <p:cNvGrpSpPr>
            <a:grpSpLocks/>
          </p:cNvGrpSpPr>
          <p:nvPr/>
        </p:nvGrpSpPr>
        <p:grpSpPr bwMode="auto">
          <a:xfrm>
            <a:off x="3276369" y="5995540"/>
            <a:ext cx="1395412" cy="168275"/>
            <a:chOff x="632" y="2870"/>
            <a:chExt cx="768" cy="96"/>
          </a:xfrm>
        </p:grpSpPr>
        <p:sp>
          <p:nvSpPr>
            <p:cNvPr id="137328" name="Rectangle 112"/>
            <p:cNvSpPr>
              <a:spLocks noChangeArrowheads="1"/>
            </p:cNvSpPr>
            <p:nvPr/>
          </p:nvSpPr>
          <p:spPr bwMode="auto">
            <a:xfrm>
              <a:off x="632" y="2870"/>
              <a:ext cx="384" cy="96"/>
            </a:xfrm>
            <a:prstGeom prst="rect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7329" name="Rectangle 113"/>
            <p:cNvSpPr>
              <a:spLocks noChangeArrowheads="1"/>
            </p:cNvSpPr>
            <p:nvPr/>
          </p:nvSpPr>
          <p:spPr bwMode="auto">
            <a:xfrm>
              <a:off x="1016" y="2870"/>
              <a:ext cx="384" cy="96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137330" name="Text Box 114"/>
          <p:cNvSpPr txBox="1">
            <a:spLocks noChangeArrowheads="1"/>
          </p:cNvSpPr>
          <p:nvPr/>
        </p:nvSpPr>
        <p:spPr bwMode="auto">
          <a:xfrm>
            <a:off x="2858856" y="5849489"/>
            <a:ext cx="3930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ko-KR" b="1">
                <a:solidFill>
                  <a:schemeClr val="tx2"/>
                </a:solidFill>
                <a:latin typeface="Symbol" panose="05050102010706020507" pitchFamily="18" charset="2"/>
                <a:ea typeface="Gulim" panose="020B0600000101010101" pitchFamily="34" charset="-127"/>
              </a:rPr>
              <a:t>n</a:t>
            </a:r>
            <a:r>
              <a:rPr lang="en-US" altLang="ko-KR" b="1" baseline="-25000">
                <a:solidFill>
                  <a:schemeClr val="tx2"/>
                </a:solidFill>
                <a:ea typeface="Gulim" panose="020B0600000101010101" pitchFamily="34" charset="-127"/>
              </a:rPr>
              <a:t>3</a:t>
            </a:r>
            <a:endParaRPr lang="en-US" altLang="ko-KR" b="1">
              <a:solidFill>
                <a:schemeClr val="tx2"/>
              </a:solidFill>
              <a:latin typeface="Symbol" panose="05050102010706020507" pitchFamily="18" charset="2"/>
              <a:ea typeface="Gulim" panose="020B0600000101010101" pitchFamily="34" charset="-127"/>
            </a:endParaRPr>
          </a:p>
        </p:txBody>
      </p:sp>
      <p:sp>
        <p:nvSpPr>
          <p:cNvPr id="137331" name="Rectangle 115"/>
          <p:cNvSpPr>
            <a:spLocks noChangeArrowheads="1"/>
          </p:cNvSpPr>
          <p:nvPr/>
        </p:nvSpPr>
        <p:spPr bwMode="auto">
          <a:xfrm>
            <a:off x="1226907" y="3976239"/>
            <a:ext cx="390363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ko-KR" dirty="0">
                <a:ea typeface="Gulim" panose="020B0600000101010101" pitchFamily="34" charset="-127"/>
              </a:rPr>
              <a:t> </a:t>
            </a:r>
            <a:r>
              <a:rPr kumimoji="1" lang="en-US" altLang="ko-KR" b="1" dirty="0">
                <a:solidFill>
                  <a:srgbClr val="FF0000"/>
                </a:solidFill>
                <a:ea typeface="Gulim" panose="020B0600000101010101" pitchFamily="34" charset="-127"/>
              </a:rPr>
              <a:t>normal             </a:t>
            </a:r>
            <a:r>
              <a:rPr kumimoji="1" lang="en-US" altLang="ko-KR" b="1" dirty="0" err="1">
                <a:solidFill>
                  <a:srgbClr val="FF0000"/>
                </a:solidFill>
                <a:ea typeface="Gulim" panose="020B0600000101010101" pitchFamily="34" charset="-127"/>
              </a:rPr>
              <a:t>invertiert</a:t>
            </a:r>
            <a:r>
              <a:rPr kumimoji="1" lang="en-US" altLang="ko-KR" dirty="0">
                <a:ea typeface="Gulim" panose="020B0600000101010101" pitchFamily="34" charset="-127"/>
              </a:rPr>
              <a:t>                </a:t>
            </a:r>
            <a:endParaRPr kumimoji="1" lang="de-DE" altLang="de-DE" dirty="0"/>
          </a:p>
        </p:txBody>
      </p:sp>
      <p:sp>
        <p:nvSpPr>
          <p:cNvPr id="137332" name="Line 116"/>
          <p:cNvSpPr>
            <a:spLocks noChangeShapeType="1"/>
          </p:cNvSpPr>
          <p:nvPr/>
        </p:nvSpPr>
        <p:spPr bwMode="auto">
          <a:xfrm>
            <a:off x="783994" y="4146102"/>
            <a:ext cx="0" cy="20875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de-DE"/>
          </a:p>
        </p:txBody>
      </p:sp>
      <p:sp>
        <p:nvSpPr>
          <p:cNvPr id="137333" name="Rectangle 117"/>
          <p:cNvSpPr>
            <a:spLocks noChangeArrowheads="1"/>
          </p:cNvSpPr>
          <p:nvPr/>
        </p:nvSpPr>
        <p:spPr bwMode="auto">
          <a:xfrm>
            <a:off x="350606" y="3857177"/>
            <a:ext cx="387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kumimoji="1" lang="en-US" altLang="ko-KR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m</a:t>
            </a:r>
            <a:endParaRPr kumimoji="1" lang="de-DE" altLang="de-DE" b="1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37334" name="Rectangle 118"/>
          <p:cNvSpPr>
            <a:spLocks noChangeArrowheads="1"/>
          </p:cNvSpPr>
          <p:nvPr/>
        </p:nvSpPr>
        <p:spPr bwMode="auto">
          <a:xfrm>
            <a:off x="5391738" y="4001688"/>
            <a:ext cx="864339" cy="2239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ko-KR" b="1" dirty="0">
                <a:latin typeface="Symbol" panose="05050102010706020507" pitchFamily="18" charset="2"/>
                <a:ea typeface="Gulim" panose="020B0600000101010101" pitchFamily="34" charset="-127"/>
              </a:rPr>
              <a:t>        </a:t>
            </a:r>
            <a:r>
              <a:rPr kumimoji="1" lang="en-US" altLang="ko-KR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f   </a:t>
            </a:r>
            <a:r>
              <a:rPr kumimoji="1" lang="en-US" altLang="ko-KR" b="1" dirty="0">
                <a:latin typeface="Symbol" panose="05050102010706020507" pitchFamily="18" charset="2"/>
                <a:ea typeface="Gulim" panose="020B0600000101010101" pitchFamily="34" charset="-127"/>
              </a:rPr>
              <a:t/>
            </a:r>
            <a:br>
              <a:rPr kumimoji="1" lang="en-US" altLang="ko-KR" b="1" dirty="0">
                <a:latin typeface="Symbol" panose="05050102010706020507" pitchFamily="18" charset="2"/>
                <a:ea typeface="Gulim" panose="020B0600000101010101" pitchFamily="34" charset="-127"/>
              </a:rPr>
            </a:br>
            <a:r>
              <a:rPr kumimoji="1" lang="de-DE" altLang="ko-KR" sz="1400" dirty="0" smtClean="0">
                <a:ea typeface="Gulim" panose="020B0600000101010101" pitchFamily="34" charset="-127"/>
              </a:rPr>
              <a:t>5</a:t>
            </a:r>
            <a:r>
              <a:rPr kumimoji="1" lang="de-DE" altLang="ko-KR" sz="1400" dirty="0">
                <a:ea typeface="Gulim" panose="020B0600000101010101" pitchFamily="34" charset="-127"/>
              </a:rPr>
              <a:t>5</a:t>
            </a:r>
            <a:r>
              <a:rPr kumimoji="1" lang="de-DE" altLang="de-DE" sz="1400" dirty="0" smtClean="0">
                <a:ea typeface="Gulim" panose="020B0600000101010101" pitchFamily="34" charset="-127"/>
              </a:rPr>
              <a:t>/min</a:t>
            </a:r>
            <a:endParaRPr kumimoji="1" lang="de-DE" altLang="de-DE" sz="1400" dirty="0">
              <a:ea typeface="Gulim" panose="020B0600000101010101" pitchFamily="34" charset="-127"/>
            </a:endParaRPr>
          </a:p>
          <a:p>
            <a:pPr>
              <a:lnSpc>
                <a:spcPct val="150000"/>
              </a:lnSpc>
            </a:pPr>
            <a:endParaRPr kumimoji="1" lang="de-DE" altLang="de-DE" sz="1100" dirty="0">
              <a:ea typeface="Gulim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kumimoji="1" lang="de-DE" altLang="de-DE" sz="1100" dirty="0">
                <a:ea typeface="Gulim" panose="020B0600000101010101" pitchFamily="34" charset="-127"/>
              </a:rPr>
              <a:t/>
            </a:r>
            <a:br>
              <a:rPr kumimoji="1" lang="de-DE" altLang="de-DE" sz="1100" dirty="0">
                <a:ea typeface="Gulim" panose="020B0600000101010101" pitchFamily="34" charset="-127"/>
              </a:rPr>
            </a:br>
            <a:endParaRPr kumimoji="1" lang="de-DE" altLang="de-DE" sz="1100" dirty="0">
              <a:ea typeface="Gulim" panose="020B0600000101010101" pitchFamily="34" charset="-127"/>
            </a:endParaRPr>
          </a:p>
          <a:p>
            <a:pPr>
              <a:lnSpc>
                <a:spcPct val="150000"/>
              </a:lnSpc>
            </a:pPr>
            <a:r>
              <a:rPr kumimoji="1" lang="de-DE" altLang="de-DE" sz="1400" dirty="0">
                <a:ea typeface="Gulim" panose="020B0600000101010101" pitchFamily="34" charset="-127"/>
              </a:rPr>
              <a:t>43/min</a:t>
            </a:r>
          </a:p>
          <a:p>
            <a:pPr>
              <a:lnSpc>
                <a:spcPct val="150000"/>
              </a:lnSpc>
            </a:pPr>
            <a:r>
              <a:rPr kumimoji="1" lang="de-DE" altLang="de-DE" sz="1400" dirty="0">
                <a:ea typeface="Gulim" panose="020B0600000101010101" pitchFamily="34" charset="-127"/>
              </a:rPr>
              <a:t>42/min</a:t>
            </a:r>
          </a:p>
        </p:txBody>
      </p:sp>
      <p:sp>
        <p:nvSpPr>
          <p:cNvPr id="137335" name="Line 119"/>
          <p:cNvSpPr>
            <a:spLocks noChangeShapeType="1"/>
          </p:cNvSpPr>
          <p:nvPr/>
        </p:nvSpPr>
        <p:spPr bwMode="auto">
          <a:xfrm>
            <a:off x="6183081" y="4146102"/>
            <a:ext cx="0" cy="20875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stealth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de-DE"/>
          </a:p>
        </p:txBody>
      </p:sp>
      <p:grpSp>
        <p:nvGrpSpPr>
          <p:cNvPr id="137336" name="Group 120"/>
          <p:cNvGrpSpPr>
            <a:grpSpLocks/>
          </p:cNvGrpSpPr>
          <p:nvPr/>
        </p:nvGrpSpPr>
        <p:grpSpPr bwMode="auto">
          <a:xfrm>
            <a:off x="6875232" y="4554090"/>
            <a:ext cx="1395413" cy="168275"/>
            <a:chOff x="632" y="2870"/>
            <a:chExt cx="768" cy="96"/>
          </a:xfrm>
        </p:grpSpPr>
        <p:sp>
          <p:nvSpPr>
            <p:cNvPr id="137337" name="Rectangle 121"/>
            <p:cNvSpPr>
              <a:spLocks noChangeArrowheads="1"/>
            </p:cNvSpPr>
            <p:nvPr/>
          </p:nvSpPr>
          <p:spPr bwMode="auto">
            <a:xfrm>
              <a:off x="632" y="2870"/>
              <a:ext cx="384" cy="96"/>
            </a:xfrm>
            <a:prstGeom prst="rect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7338" name="Rectangle 122"/>
            <p:cNvSpPr>
              <a:spLocks noChangeArrowheads="1"/>
            </p:cNvSpPr>
            <p:nvPr/>
          </p:nvSpPr>
          <p:spPr bwMode="auto">
            <a:xfrm>
              <a:off x="1016" y="2870"/>
              <a:ext cx="384" cy="96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137339" name="Group 123"/>
          <p:cNvGrpSpPr>
            <a:grpSpLocks/>
          </p:cNvGrpSpPr>
          <p:nvPr/>
        </p:nvGrpSpPr>
        <p:grpSpPr bwMode="auto">
          <a:xfrm>
            <a:off x="6899044" y="6009826"/>
            <a:ext cx="1371600" cy="152400"/>
            <a:chOff x="536" y="3494"/>
            <a:chExt cx="864" cy="96"/>
          </a:xfrm>
        </p:grpSpPr>
        <p:sp>
          <p:nvSpPr>
            <p:cNvPr id="137340" name="Rectangle 124"/>
            <p:cNvSpPr>
              <a:spLocks noChangeArrowheads="1"/>
            </p:cNvSpPr>
            <p:nvPr/>
          </p:nvSpPr>
          <p:spPr bwMode="auto">
            <a:xfrm>
              <a:off x="536" y="3494"/>
              <a:ext cx="288" cy="96"/>
            </a:xfrm>
            <a:prstGeom prst="rect">
              <a:avLst/>
            </a:prstGeom>
            <a:solidFill>
              <a:srgbClr val="0033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7341" name="Rectangle 125"/>
            <p:cNvSpPr>
              <a:spLocks noChangeArrowheads="1"/>
            </p:cNvSpPr>
            <p:nvPr/>
          </p:nvSpPr>
          <p:spPr bwMode="auto">
            <a:xfrm>
              <a:off x="824" y="3494"/>
              <a:ext cx="288" cy="96"/>
            </a:xfrm>
            <a:prstGeom prst="rect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7342" name="Rectangle 126"/>
            <p:cNvSpPr>
              <a:spLocks noChangeArrowheads="1"/>
            </p:cNvSpPr>
            <p:nvPr/>
          </p:nvSpPr>
          <p:spPr bwMode="auto">
            <a:xfrm>
              <a:off x="1112" y="3494"/>
              <a:ext cx="288" cy="96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grpSp>
        <p:nvGrpSpPr>
          <p:cNvPr id="137343" name="Group 127"/>
          <p:cNvGrpSpPr>
            <a:grpSpLocks/>
          </p:cNvGrpSpPr>
          <p:nvPr/>
        </p:nvGrpSpPr>
        <p:grpSpPr bwMode="auto">
          <a:xfrm>
            <a:off x="6899044" y="5720901"/>
            <a:ext cx="1371600" cy="152400"/>
            <a:chOff x="536" y="3782"/>
            <a:chExt cx="864" cy="96"/>
          </a:xfrm>
        </p:grpSpPr>
        <p:sp>
          <p:nvSpPr>
            <p:cNvPr id="137344" name="Rectangle 128"/>
            <p:cNvSpPr>
              <a:spLocks noChangeArrowheads="1"/>
            </p:cNvSpPr>
            <p:nvPr/>
          </p:nvSpPr>
          <p:spPr bwMode="auto">
            <a:xfrm>
              <a:off x="536" y="3782"/>
              <a:ext cx="480" cy="96"/>
            </a:xfrm>
            <a:prstGeom prst="rect">
              <a:avLst/>
            </a:prstGeom>
            <a:solidFill>
              <a:srgbClr val="0033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7345" name="Rectangle 129"/>
            <p:cNvSpPr>
              <a:spLocks noChangeArrowheads="1"/>
            </p:cNvSpPr>
            <p:nvPr/>
          </p:nvSpPr>
          <p:spPr bwMode="auto">
            <a:xfrm>
              <a:off x="1016" y="3782"/>
              <a:ext cx="192" cy="96"/>
            </a:xfrm>
            <a:prstGeom prst="rect">
              <a:avLst/>
            </a:prstGeom>
            <a:solidFill>
              <a:srgbClr val="00FF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37346" name="Rectangle 130"/>
            <p:cNvSpPr>
              <a:spLocks noChangeArrowheads="1"/>
            </p:cNvSpPr>
            <p:nvPr/>
          </p:nvSpPr>
          <p:spPr bwMode="auto">
            <a:xfrm>
              <a:off x="1208" y="3782"/>
              <a:ext cx="192" cy="96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137347" name="Text Box 131"/>
          <p:cNvSpPr txBox="1">
            <a:spLocks noChangeArrowheads="1"/>
          </p:cNvSpPr>
          <p:nvPr/>
        </p:nvSpPr>
        <p:spPr bwMode="auto">
          <a:xfrm>
            <a:off x="6472006" y="5917752"/>
            <a:ext cx="412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ko-KR" b="1">
                <a:solidFill>
                  <a:schemeClr val="tx2"/>
                </a:solidFill>
                <a:latin typeface="Tempus Sans ITC" panose="04020404030D07020202" pitchFamily="82" charset="0"/>
                <a:ea typeface="Gulim" panose="020B0600000101010101" pitchFamily="34" charset="-127"/>
              </a:rPr>
              <a:t>P</a:t>
            </a:r>
            <a:r>
              <a:rPr lang="en-US" altLang="ko-KR" b="1" baseline="-25000">
                <a:solidFill>
                  <a:schemeClr val="tx2"/>
                </a:solidFill>
                <a:ea typeface="Gulim" panose="020B0600000101010101" pitchFamily="34" charset="-127"/>
              </a:rPr>
              <a:t>2</a:t>
            </a:r>
          </a:p>
        </p:txBody>
      </p:sp>
      <p:sp>
        <p:nvSpPr>
          <p:cNvPr id="137348" name="Text Box 132"/>
          <p:cNvSpPr txBox="1">
            <a:spLocks noChangeArrowheads="1"/>
          </p:cNvSpPr>
          <p:nvPr/>
        </p:nvSpPr>
        <p:spPr bwMode="auto">
          <a:xfrm>
            <a:off x="6472006" y="5558977"/>
            <a:ext cx="412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ko-KR" b="1">
                <a:solidFill>
                  <a:schemeClr val="tx2"/>
                </a:solidFill>
                <a:latin typeface="Tempus Sans ITC" panose="04020404030D07020202" pitchFamily="82" charset="0"/>
                <a:ea typeface="Gulim" panose="020B0600000101010101" pitchFamily="34" charset="-127"/>
              </a:rPr>
              <a:t>P</a:t>
            </a:r>
            <a:r>
              <a:rPr lang="en-US" altLang="ko-KR" b="1" baseline="-25000">
                <a:solidFill>
                  <a:schemeClr val="tx2"/>
                </a:solidFill>
                <a:ea typeface="Gulim" panose="020B0600000101010101" pitchFamily="34" charset="-127"/>
              </a:rPr>
              <a:t>1</a:t>
            </a:r>
          </a:p>
        </p:txBody>
      </p:sp>
      <p:sp>
        <p:nvSpPr>
          <p:cNvPr id="137349" name="Text Box 133"/>
          <p:cNvSpPr txBox="1">
            <a:spLocks noChangeArrowheads="1"/>
          </p:cNvSpPr>
          <p:nvPr/>
        </p:nvSpPr>
        <p:spPr bwMode="auto">
          <a:xfrm>
            <a:off x="6472006" y="4396927"/>
            <a:ext cx="412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ko-KR" b="1">
                <a:solidFill>
                  <a:schemeClr val="tx2"/>
                </a:solidFill>
                <a:latin typeface="Tempus Sans ITC" panose="04020404030D07020202" pitchFamily="82" charset="0"/>
                <a:ea typeface="Gulim" panose="020B0600000101010101" pitchFamily="34" charset="-127"/>
              </a:rPr>
              <a:t>P</a:t>
            </a:r>
            <a:r>
              <a:rPr lang="en-US" altLang="ko-KR" b="1" baseline="-25000">
                <a:solidFill>
                  <a:schemeClr val="tx2"/>
                </a:solidFill>
                <a:ea typeface="Gulim" panose="020B0600000101010101" pitchFamily="34" charset="-127"/>
              </a:rPr>
              <a:t>3</a:t>
            </a:r>
            <a:endParaRPr lang="en-US" altLang="ko-KR" b="1">
              <a:solidFill>
                <a:schemeClr val="tx2"/>
              </a:solidFill>
              <a:latin typeface="Symbol" panose="05050102010706020507" pitchFamily="18" charset="2"/>
              <a:ea typeface="Guli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646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7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7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73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7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7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7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7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7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73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7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7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73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7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7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73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7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7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7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7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7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73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7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7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73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7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7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7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7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7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7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7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7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7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7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7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73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7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7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37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7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7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373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7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7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373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7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7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373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7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7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373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7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37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37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7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7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37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37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37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37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37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37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373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37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3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373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3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3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308" grpId="0"/>
      <p:bldP spid="137310" grpId="0"/>
      <p:bldP spid="137313" grpId="0"/>
      <p:bldP spid="137325" grpId="0"/>
      <p:bldP spid="137326" grpId="0"/>
      <p:bldP spid="137330" grpId="0"/>
      <p:bldP spid="137331" grpId="0"/>
      <p:bldP spid="137332" grpId="0" animBg="1"/>
      <p:bldP spid="137333" grpId="0"/>
      <p:bldP spid="137334" grpId="0"/>
      <p:bldP spid="137335" grpId="0" animBg="1"/>
      <p:bldP spid="137347" grpId="0"/>
      <p:bldP spid="137348" grpId="0"/>
      <p:bldP spid="1373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5170" y="174690"/>
            <a:ext cx="10972800" cy="531102"/>
          </a:xfrm>
        </p:spPr>
        <p:txBody>
          <a:bodyPr/>
          <a:lstStyle/>
          <a:p>
            <a:r>
              <a:rPr lang="de-DE" altLang="de-DE" dirty="0" smtClean="0"/>
              <a:t>Analogien Schall </a:t>
            </a:r>
            <a:r>
              <a:rPr lang="de-DE" altLang="de-DE" dirty="0"/>
              <a:t>&lt;-&gt; Pendel &lt;-&gt; Neutrinos</a:t>
            </a:r>
            <a:endParaRPr lang="de-DE" dirty="0"/>
          </a:p>
        </p:txBody>
      </p:sp>
      <p:sp>
        <p:nvSpPr>
          <p:cNvPr id="4" name="Rectangle 34" descr="3"/>
          <p:cNvSpPr>
            <a:spLocks noChangeArrowheads="1"/>
          </p:cNvSpPr>
          <p:nvPr/>
        </p:nvSpPr>
        <p:spPr bwMode="auto">
          <a:xfrm>
            <a:off x="620479" y="691925"/>
            <a:ext cx="2555875" cy="33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 dirty="0">
                <a:solidFill>
                  <a:srgbClr val="000000"/>
                </a:solidFill>
                <a:latin typeface="+mj-lt"/>
              </a:rPr>
              <a:t>Akustik</a:t>
            </a:r>
          </a:p>
        </p:txBody>
      </p:sp>
      <p:sp>
        <p:nvSpPr>
          <p:cNvPr id="5" name="Rectangle 16" descr="4"/>
          <p:cNvSpPr>
            <a:spLocks noChangeArrowheads="1"/>
          </p:cNvSpPr>
          <p:nvPr/>
        </p:nvSpPr>
        <p:spPr bwMode="auto">
          <a:xfrm>
            <a:off x="3176354" y="691925"/>
            <a:ext cx="3079750" cy="33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>
                <a:solidFill>
                  <a:srgbClr val="000000"/>
                </a:solidFill>
                <a:latin typeface="+mj-lt"/>
              </a:rPr>
              <a:t>Pendel</a:t>
            </a:r>
          </a:p>
        </p:txBody>
      </p:sp>
      <p:sp>
        <p:nvSpPr>
          <p:cNvPr id="6" name="Rectangle 15" descr="5"/>
          <p:cNvSpPr>
            <a:spLocks noChangeArrowheads="1"/>
          </p:cNvSpPr>
          <p:nvPr/>
        </p:nvSpPr>
        <p:spPr bwMode="auto">
          <a:xfrm>
            <a:off x="6256104" y="691925"/>
            <a:ext cx="3508375" cy="33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>
                <a:solidFill>
                  <a:srgbClr val="000000"/>
                </a:solidFill>
                <a:latin typeface="+mj-lt"/>
              </a:rPr>
              <a:t>Neutrinos</a:t>
            </a:r>
          </a:p>
        </p:txBody>
      </p:sp>
      <p:sp>
        <p:nvSpPr>
          <p:cNvPr id="7" name="Rectangle 36" descr="6"/>
          <p:cNvSpPr>
            <a:spLocks noChangeArrowheads="1"/>
          </p:cNvSpPr>
          <p:nvPr/>
        </p:nvSpPr>
        <p:spPr bwMode="auto">
          <a:xfrm>
            <a:off x="620479" y="1026887"/>
            <a:ext cx="2555875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>
                <a:solidFill>
                  <a:srgbClr val="000000"/>
                </a:solidFill>
                <a:latin typeface="+mj-lt"/>
              </a:rPr>
              <a:t>Schallwelle</a:t>
            </a:r>
          </a:p>
        </p:txBody>
      </p:sp>
      <p:sp>
        <p:nvSpPr>
          <p:cNvPr id="8" name="Rectangle 38" descr="9"/>
          <p:cNvSpPr>
            <a:spLocks noChangeArrowheads="1"/>
          </p:cNvSpPr>
          <p:nvPr/>
        </p:nvSpPr>
        <p:spPr bwMode="auto">
          <a:xfrm>
            <a:off x="620479" y="1438050"/>
            <a:ext cx="25558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 dirty="0" err="1" smtClean="0">
                <a:solidFill>
                  <a:srgbClr val="000000"/>
                </a:solidFill>
                <a:latin typeface="+mj-lt"/>
              </a:rPr>
              <a:t>Tönhöhe</a:t>
            </a:r>
            <a:r>
              <a:rPr lang="de-DE" altLang="de-DE" sz="16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/>
            </a:r>
            <a:br>
              <a:rPr lang="de-DE" altLang="de-DE" sz="1600" dirty="0">
                <a:solidFill>
                  <a:srgbClr val="000000"/>
                </a:solidFill>
                <a:latin typeface="+mj-lt"/>
              </a:rPr>
            </a:b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(feste Frequenz)</a:t>
            </a:r>
          </a:p>
        </p:txBody>
      </p:sp>
      <p:sp>
        <p:nvSpPr>
          <p:cNvPr id="9" name="Rectangle 40" descr="12"/>
          <p:cNvSpPr>
            <a:spLocks noChangeArrowheads="1"/>
          </p:cNvSpPr>
          <p:nvPr/>
        </p:nvSpPr>
        <p:spPr bwMode="auto">
          <a:xfrm>
            <a:off x="620479" y="2017487"/>
            <a:ext cx="2555875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 dirty="0">
                <a:solidFill>
                  <a:srgbClr val="003399"/>
                </a:solidFill>
                <a:latin typeface="+mj-lt"/>
              </a:rPr>
              <a:t>Klang=</a:t>
            </a:r>
            <a:br>
              <a:rPr lang="de-DE" altLang="de-DE" sz="1600" b="1" dirty="0">
                <a:solidFill>
                  <a:srgbClr val="003399"/>
                </a:solidFill>
                <a:latin typeface="+mj-lt"/>
              </a:rPr>
            </a:b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Überlagerung der Töne</a:t>
            </a:r>
          </a:p>
        </p:txBody>
      </p:sp>
      <p:sp>
        <p:nvSpPr>
          <p:cNvPr id="10" name="Rectangle 70" descr="15"/>
          <p:cNvSpPr>
            <a:spLocks noChangeArrowheads="1"/>
          </p:cNvSpPr>
          <p:nvPr/>
        </p:nvSpPr>
        <p:spPr bwMode="auto">
          <a:xfrm>
            <a:off x="620479" y="2646137"/>
            <a:ext cx="25558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>
                <a:solidFill>
                  <a:srgbClr val="006600"/>
                </a:solidFill>
                <a:latin typeface="+mj-lt"/>
              </a:rPr>
              <a:t>Lautstärke  </a:t>
            </a:r>
            <a:r>
              <a:rPr lang="de-DE" altLang="de-DE" sz="1600">
                <a:solidFill>
                  <a:srgbClr val="000000"/>
                </a:solidFill>
                <a:latin typeface="+mj-lt"/>
              </a:rPr>
              <a:t/>
            </a:r>
            <a:br>
              <a:rPr lang="de-DE" altLang="de-DE" sz="1600">
                <a:solidFill>
                  <a:srgbClr val="000000"/>
                </a:solidFill>
                <a:latin typeface="+mj-lt"/>
              </a:rPr>
            </a:br>
            <a:r>
              <a:rPr lang="de-DE" altLang="de-DE" sz="1600">
                <a:solidFill>
                  <a:srgbClr val="000000"/>
                </a:solidFill>
                <a:latin typeface="+mj-lt"/>
              </a:rPr>
              <a:t>~Schallamplitude</a:t>
            </a:r>
            <a:r>
              <a:rPr lang="de-DE" altLang="de-DE" sz="1600" baseline="30000">
                <a:solidFill>
                  <a:srgbClr val="000000"/>
                </a:solidFill>
                <a:latin typeface="+mj-lt"/>
              </a:rPr>
              <a:t>2</a:t>
            </a:r>
            <a:endParaRPr lang="de-DE" altLang="de-DE" sz="16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" name="Rectangle 72" descr="16"/>
          <p:cNvSpPr>
            <a:spLocks noChangeArrowheads="1"/>
          </p:cNvSpPr>
          <p:nvPr/>
        </p:nvSpPr>
        <p:spPr bwMode="auto">
          <a:xfrm>
            <a:off x="3176354" y="2646137"/>
            <a:ext cx="307975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 dirty="0" smtClean="0">
                <a:solidFill>
                  <a:srgbClr val="006600"/>
                </a:solidFill>
                <a:latin typeface="+mj-lt"/>
              </a:rPr>
              <a:t>  Energie </a:t>
            </a:r>
            <a:r>
              <a:rPr lang="de-DE" altLang="de-DE" sz="1600" b="1" dirty="0">
                <a:solidFill>
                  <a:srgbClr val="006600"/>
                </a:solidFill>
                <a:latin typeface="+mj-lt"/>
              </a:rPr>
              <a:t>des Pendels</a:t>
            </a: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 </a:t>
            </a:r>
          </a:p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dirty="0" smtClean="0">
                <a:solidFill>
                  <a:srgbClr val="000000"/>
                </a:solidFill>
                <a:latin typeface="+mj-lt"/>
              </a:rPr>
              <a:t>  ~</a:t>
            </a: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Schwingungsamplitude</a:t>
            </a:r>
            <a:r>
              <a:rPr lang="de-DE" altLang="de-DE" sz="1600" baseline="30000" dirty="0">
                <a:solidFill>
                  <a:srgbClr val="000000"/>
                </a:solidFill>
                <a:latin typeface="+mj-lt"/>
              </a:rPr>
              <a:t>2</a:t>
            </a:r>
          </a:p>
        </p:txBody>
      </p:sp>
      <p:sp>
        <p:nvSpPr>
          <p:cNvPr id="12" name="Rectangle 74" descr="17"/>
          <p:cNvSpPr>
            <a:spLocks noChangeArrowheads="1"/>
          </p:cNvSpPr>
          <p:nvPr/>
        </p:nvSpPr>
        <p:spPr bwMode="auto">
          <a:xfrm>
            <a:off x="6397619" y="2646137"/>
            <a:ext cx="35083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 dirty="0">
                <a:solidFill>
                  <a:srgbClr val="006600"/>
                </a:solidFill>
                <a:latin typeface="+mj-lt"/>
              </a:rPr>
              <a:t>QM-Nachweiswahrscheinlichkeit</a:t>
            </a: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 </a:t>
            </a:r>
            <a:br>
              <a:rPr lang="de-DE" altLang="de-DE" sz="1600" dirty="0">
                <a:solidFill>
                  <a:srgbClr val="000000"/>
                </a:solidFill>
                <a:latin typeface="+mj-lt"/>
              </a:rPr>
            </a:b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~ |Wellenfunktion|</a:t>
            </a:r>
            <a:r>
              <a:rPr lang="de-DE" altLang="de-DE" sz="1600" baseline="30000" dirty="0">
                <a:solidFill>
                  <a:srgbClr val="000000"/>
                </a:solidFill>
                <a:latin typeface="+mj-lt"/>
              </a:rPr>
              <a:t>2</a:t>
            </a:r>
            <a:endParaRPr lang="de-DE" altLang="de-DE" sz="1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3" name="Rectangle 87" descr="21"/>
          <p:cNvSpPr>
            <a:spLocks noChangeArrowheads="1"/>
          </p:cNvSpPr>
          <p:nvPr/>
        </p:nvSpPr>
        <p:spPr bwMode="auto">
          <a:xfrm>
            <a:off x="620479" y="3998687"/>
            <a:ext cx="2843808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 dirty="0">
                <a:solidFill>
                  <a:srgbClr val="CC0000"/>
                </a:solidFill>
                <a:latin typeface="+mj-lt"/>
              </a:rPr>
              <a:t>Größenordnung: </a:t>
            </a:r>
            <a:r>
              <a:rPr lang="de-DE" altLang="de-DE" sz="1600" b="1" dirty="0" smtClean="0">
                <a:solidFill>
                  <a:srgbClr val="CC0000"/>
                </a:solidFill>
                <a:latin typeface="+mj-lt"/>
              </a:rPr>
              <a:t>~ 1000Hz</a:t>
            </a:r>
            <a:endParaRPr lang="de-DE" altLang="de-DE" sz="1600" b="1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14" name="Rectangle 89" descr="22"/>
          <p:cNvSpPr>
            <a:spLocks noChangeArrowheads="1"/>
          </p:cNvSpPr>
          <p:nvPr/>
        </p:nvSpPr>
        <p:spPr bwMode="auto">
          <a:xfrm>
            <a:off x="3176354" y="3998687"/>
            <a:ext cx="307975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 dirty="0" smtClean="0">
                <a:solidFill>
                  <a:srgbClr val="CC0000"/>
                </a:solidFill>
                <a:latin typeface="+mj-lt"/>
              </a:rPr>
              <a:t>  ~ </a:t>
            </a:r>
            <a:r>
              <a:rPr lang="de-DE" altLang="de-DE" sz="1600" b="1" dirty="0">
                <a:solidFill>
                  <a:srgbClr val="CC0000"/>
                </a:solidFill>
                <a:latin typeface="+mj-lt"/>
              </a:rPr>
              <a:t>Größenordnung: 0,01 Hz</a:t>
            </a:r>
          </a:p>
        </p:txBody>
      </p:sp>
      <p:sp>
        <p:nvSpPr>
          <p:cNvPr id="15" name="Rectangle 91" descr="23"/>
          <p:cNvSpPr>
            <a:spLocks noChangeArrowheads="1"/>
          </p:cNvSpPr>
          <p:nvPr/>
        </p:nvSpPr>
        <p:spPr bwMode="auto">
          <a:xfrm>
            <a:off x="6462934" y="3998687"/>
            <a:ext cx="35083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 dirty="0">
                <a:solidFill>
                  <a:srgbClr val="CC0000"/>
                </a:solidFill>
                <a:latin typeface="+mj-lt"/>
              </a:rPr>
              <a:t>~ 0,1 – 10 kHz (Beobachter)</a:t>
            </a:r>
          </a:p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 dirty="0">
                <a:solidFill>
                  <a:srgbClr val="CC0000"/>
                </a:solidFill>
                <a:latin typeface="+mj-lt"/>
              </a:rPr>
              <a:t>~ 0,1 – 10 </a:t>
            </a:r>
            <a:r>
              <a:rPr lang="de-DE" altLang="de-DE" sz="1600" b="1" dirty="0" err="1">
                <a:solidFill>
                  <a:srgbClr val="CC0000"/>
                </a:solidFill>
                <a:latin typeface="+mj-lt"/>
              </a:rPr>
              <a:t>THz</a:t>
            </a:r>
            <a:r>
              <a:rPr lang="de-DE" altLang="de-DE" sz="1600" b="1" dirty="0">
                <a:solidFill>
                  <a:srgbClr val="CC0000"/>
                </a:solidFill>
                <a:latin typeface="+mj-lt"/>
              </a:rPr>
              <a:t> (</a:t>
            </a:r>
            <a:r>
              <a:rPr lang="de-DE" altLang="de-DE" sz="1600" b="1" dirty="0">
                <a:solidFill>
                  <a:srgbClr val="CC0000"/>
                </a:solidFill>
                <a:latin typeface="Symbol" panose="05050102010706020507" pitchFamily="18" charset="2"/>
              </a:rPr>
              <a:t>n</a:t>
            </a:r>
            <a:r>
              <a:rPr lang="de-DE" altLang="de-DE" sz="1600" b="1" dirty="0">
                <a:solidFill>
                  <a:srgbClr val="CC0000"/>
                </a:solidFill>
                <a:latin typeface="+mj-lt"/>
              </a:rPr>
              <a:t>-Eigenzeit)</a:t>
            </a:r>
          </a:p>
        </p:txBody>
      </p:sp>
      <p:sp>
        <p:nvSpPr>
          <p:cNvPr id="16" name="Rectangle 42" descr="18"/>
          <p:cNvSpPr>
            <a:spLocks noChangeArrowheads="1"/>
          </p:cNvSpPr>
          <p:nvPr/>
        </p:nvSpPr>
        <p:spPr bwMode="auto">
          <a:xfrm>
            <a:off x="620479" y="3322412"/>
            <a:ext cx="25558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 dirty="0">
                <a:solidFill>
                  <a:srgbClr val="CC0000"/>
                </a:solidFill>
                <a:latin typeface="+mj-lt"/>
              </a:rPr>
              <a:t>Schwebungsfrequenz</a:t>
            </a: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 </a:t>
            </a:r>
            <a:br>
              <a:rPr lang="de-DE" altLang="de-DE" sz="1600" dirty="0">
                <a:solidFill>
                  <a:srgbClr val="000000"/>
                </a:solidFill>
                <a:latin typeface="+mj-lt"/>
              </a:rPr>
            </a:b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~ </a:t>
            </a:r>
            <a:r>
              <a:rPr lang="de-DE" altLang="de-DE" sz="1600" dirty="0" err="1">
                <a:solidFill>
                  <a:srgbClr val="000000"/>
                </a:solidFill>
                <a:latin typeface="Symbol" panose="05050102010706020507" pitchFamily="18" charset="2"/>
              </a:rPr>
              <a:t>D</a:t>
            </a:r>
            <a:r>
              <a:rPr lang="de-DE" altLang="de-DE" sz="1600" i="1" dirty="0" err="1">
                <a:solidFill>
                  <a:srgbClr val="000000"/>
                </a:solidFill>
                <a:latin typeface="+mj-lt"/>
              </a:rPr>
              <a:t>f</a:t>
            </a: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 der Töne</a:t>
            </a:r>
          </a:p>
        </p:txBody>
      </p:sp>
      <p:sp>
        <p:nvSpPr>
          <p:cNvPr id="17" name="Rectangle 14" descr="7"/>
          <p:cNvSpPr>
            <a:spLocks noChangeArrowheads="1"/>
          </p:cNvSpPr>
          <p:nvPr/>
        </p:nvSpPr>
        <p:spPr bwMode="auto">
          <a:xfrm>
            <a:off x="3111038" y="1026887"/>
            <a:ext cx="3079750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dirty="0" smtClean="0">
                <a:solidFill>
                  <a:srgbClr val="000000"/>
                </a:solidFill>
                <a:latin typeface="+mj-lt"/>
              </a:rPr>
              <a:t>    Räumliche </a:t>
            </a: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Schwingung</a:t>
            </a:r>
          </a:p>
        </p:txBody>
      </p:sp>
      <p:sp>
        <p:nvSpPr>
          <p:cNvPr id="18" name="Rectangle 13" descr="8"/>
          <p:cNvSpPr>
            <a:spLocks noChangeArrowheads="1"/>
          </p:cNvSpPr>
          <p:nvPr/>
        </p:nvSpPr>
        <p:spPr bwMode="auto">
          <a:xfrm>
            <a:off x="6397619" y="1026887"/>
            <a:ext cx="3508375" cy="411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dirty="0" smtClean="0">
                <a:solidFill>
                  <a:srgbClr val="000000"/>
                </a:solidFill>
                <a:latin typeface="+mj-lt"/>
              </a:rPr>
              <a:t>Phase der Wellenfunktion</a:t>
            </a:r>
            <a:endParaRPr lang="de-DE" altLang="de-DE" sz="1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9" name="Rectangle 12" descr="10"/>
          <p:cNvSpPr>
            <a:spLocks noChangeArrowheads="1"/>
          </p:cNvSpPr>
          <p:nvPr/>
        </p:nvSpPr>
        <p:spPr bwMode="auto">
          <a:xfrm>
            <a:off x="3100152" y="1438050"/>
            <a:ext cx="30797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 dirty="0" smtClean="0">
                <a:solidFill>
                  <a:srgbClr val="000000"/>
                </a:solidFill>
                <a:latin typeface="+mj-lt"/>
              </a:rPr>
              <a:t>    Eigenmoden</a:t>
            </a:r>
            <a:r>
              <a:rPr lang="de-DE" altLang="de-DE" sz="160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/>
            </a:r>
            <a:br>
              <a:rPr lang="de-DE" altLang="de-DE" sz="1600" dirty="0">
                <a:solidFill>
                  <a:srgbClr val="000000"/>
                </a:solidFill>
                <a:latin typeface="+mj-lt"/>
              </a:rPr>
            </a:br>
            <a:r>
              <a:rPr lang="de-DE" altLang="de-DE" sz="1600" dirty="0" smtClean="0">
                <a:solidFill>
                  <a:srgbClr val="000000"/>
                </a:solidFill>
                <a:latin typeface="+mj-lt"/>
              </a:rPr>
              <a:t>    (</a:t>
            </a:r>
            <a:r>
              <a:rPr lang="de-DE" altLang="de-DE" sz="1600" dirty="0">
                <a:solidFill>
                  <a:srgbClr val="000000"/>
                </a:solidFill>
                <a:latin typeface="+mj-lt"/>
                <a:sym typeface="Wingdings" panose="05000000000000000000" pitchFamily="2" charset="2"/>
              </a:rPr>
              <a:t> Eigenfrequenz)</a:t>
            </a:r>
            <a:endParaRPr lang="de-DE" altLang="de-DE" sz="1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0" name="Rectangle 11" descr="11"/>
          <p:cNvSpPr>
            <a:spLocks noChangeArrowheads="1"/>
          </p:cNvSpPr>
          <p:nvPr/>
        </p:nvSpPr>
        <p:spPr bwMode="auto">
          <a:xfrm>
            <a:off x="6386734" y="1438050"/>
            <a:ext cx="35083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 dirty="0">
                <a:solidFill>
                  <a:srgbClr val="000000"/>
                </a:solidFill>
                <a:latin typeface="+mj-lt"/>
              </a:rPr>
              <a:t>Massezustände</a:t>
            </a: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 </a:t>
            </a:r>
            <a:br>
              <a:rPr lang="de-DE" altLang="de-DE" sz="1600" dirty="0">
                <a:solidFill>
                  <a:srgbClr val="000000"/>
                </a:solidFill>
                <a:latin typeface="+mj-lt"/>
              </a:rPr>
            </a:b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(</a:t>
            </a:r>
            <a:r>
              <a:rPr lang="de-DE" altLang="de-DE" sz="1600" dirty="0">
                <a:solidFill>
                  <a:srgbClr val="000000"/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Phasenfrequenz)</a:t>
            </a:r>
          </a:p>
        </p:txBody>
      </p:sp>
      <p:sp>
        <p:nvSpPr>
          <p:cNvPr id="21" name="Rectangle 10" descr="13"/>
          <p:cNvSpPr>
            <a:spLocks noChangeArrowheads="1"/>
          </p:cNvSpPr>
          <p:nvPr/>
        </p:nvSpPr>
        <p:spPr bwMode="auto">
          <a:xfrm>
            <a:off x="3198124" y="2039259"/>
            <a:ext cx="339861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 dirty="0" smtClean="0">
                <a:solidFill>
                  <a:srgbClr val="003399"/>
                </a:solidFill>
                <a:latin typeface="+mj-lt"/>
              </a:rPr>
              <a:t>  Ein </a:t>
            </a:r>
            <a:r>
              <a:rPr lang="de-DE" altLang="de-DE" sz="1600" b="1" dirty="0">
                <a:solidFill>
                  <a:srgbClr val="003399"/>
                </a:solidFill>
                <a:latin typeface="+mj-lt"/>
              </a:rPr>
              <a:t>Pendel = </a:t>
            </a:r>
            <a:br>
              <a:rPr lang="de-DE" altLang="de-DE" sz="1600" b="1" dirty="0">
                <a:solidFill>
                  <a:srgbClr val="003399"/>
                </a:solidFill>
                <a:latin typeface="+mj-lt"/>
              </a:rPr>
            </a:br>
            <a:r>
              <a:rPr lang="de-DE" altLang="de-DE" sz="1600" b="1" dirty="0" smtClean="0">
                <a:solidFill>
                  <a:srgbClr val="003399"/>
                </a:solidFill>
                <a:latin typeface="+mj-lt"/>
              </a:rPr>
              <a:t>  </a:t>
            </a:r>
            <a:r>
              <a:rPr lang="de-DE" altLang="de-DE" sz="1600" dirty="0" smtClean="0">
                <a:solidFill>
                  <a:srgbClr val="000000"/>
                </a:solidFill>
                <a:latin typeface="+mj-lt"/>
              </a:rPr>
              <a:t>Überlagerung der Eigenmoden</a:t>
            </a:r>
            <a:endParaRPr lang="de-DE" altLang="de-DE" sz="1600" i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2" name="Rectangle 9" descr="14"/>
          <p:cNvSpPr>
            <a:spLocks noChangeArrowheads="1"/>
          </p:cNvSpPr>
          <p:nvPr/>
        </p:nvSpPr>
        <p:spPr bwMode="auto">
          <a:xfrm>
            <a:off x="6386733" y="2017487"/>
            <a:ext cx="3769631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 dirty="0" err="1">
                <a:solidFill>
                  <a:srgbClr val="000099"/>
                </a:solidFill>
                <a:latin typeface="+mj-lt"/>
              </a:rPr>
              <a:t>Flavorzustand</a:t>
            </a:r>
            <a:r>
              <a:rPr lang="de-DE" altLang="de-DE" sz="1600" b="1" dirty="0">
                <a:solidFill>
                  <a:srgbClr val="000099"/>
                </a:solidFill>
                <a:latin typeface="+mj-lt"/>
              </a:rPr>
              <a:t> =</a:t>
            </a:r>
          </a:p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QM-Mischung der Massenzustände</a:t>
            </a:r>
            <a:endParaRPr lang="de-DE" altLang="de-DE" sz="1600" baseline="30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3" name="Rectangle 8" descr="19"/>
          <p:cNvSpPr>
            <a:spLocks noChangeArrowheads="1"/>
          </p:cNvSpPr>
          <p:nvPr/>
        </p:nvSpPr>
        <p:spPr bwMode="auto">
          <a:xfrm>
            <a:off x="3176354" y="3322412"/>
            <a:ext cx="307975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 dirty="0" smtClean="0">
                <a:solidFill>
                  <a:srgbClr val="CC0000"/>
                </a:solidFill>
                <a:latin typeface="+mj-lt"/>
              </a:rPr>
              <a:t>  Schwebungsfrequenz</a:t>
            </a: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/>
            </a:r>
            <a:br>
              <a:rPr lang="de-DE" altLang="de-DE" sz="1600" dirty="0">
                <a:solidFill>
                  <a:srgbClr val="000000"/>
                </a:solidFill>
                <a:latin typeface="+mj-lt"/>
              </a:rPr>
            </a:br>
            <a:r>
              <a:rPr lang="de-DE" altLang="de-DE" sz="1600" dirty="0" smtClean="0">
                <a:solidFill>
                  <a:srgbClr val="000000"/>
                </a:solidFill>
                <a:latin typeface="+mj-lt"/>
              </a:rPr>
              <a:t>  ~ </a:t>
            </a:r>
            <a:r>
              <a:rPr lang="de-DE" altLang="de-DE" sz="1600" dirty="0" err="1">
                <a:solidFill>
                  <a:srgbClr val="000000"/>
                </a:solidFill>
                <a:latin typeface="Symbol" panose="05050102010706020507" pitchFamily="18" charset="2"/>
              </a:rPr>
              <a:t>D</a:t>
            </a:r>
            <a:r>
              <a:rPr lang="de-DE" altLang="de-DE" sz="1600" i="1" dirty="0" err="1">
                <a:solidFill>
                  <a:srgbClr val="000000"/>
                </a:solidFill>
                <a:latin typeface="+mj-lt"/>
              </a:rPr>
              <a:t>f</a:t>
            </a: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 der </a:t>
            </a:r>
            <a:r>
              <a:rPr lang="de-DE" altLang="de-DE" sz="1600" dirty="0" smtClean="0">
                <a:solidFill>
                  <a:srgbClr val="000000"/>
                </a:solidFill>
                <a:latin typeface="+mj-lt"/>
              </a:rPr>
              <a:t>Eigenmoden</a:t>
            </a:r>
            <a:endParaRPr lang="de-DE" altLang="de-DE" sz="1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4" name="Rectangle 7" descr="20"/>
          <p:cNvSpPr>
            <a:spLocks noChangeArrowheads="1"/>
          </p:cNvSpPr>
          <p:nvPr/>
        </p:nvSpPr>
        <p:spPr bwMode="auto">
          <a:xfrm>
            <a:off x="6419390" y="3322412"/>
            <a:ext cx="35083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32" tIns="45716" rIns="91432" bIns="45716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Blip>
                <a:blip r:embed="rId2"/>
              </a:buBlip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SzPct val="85000"/>
              <a:buBlip>
                <a:blip r:embed="rId3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Blip>
                <a:blip r:embed="rId4"/>
              </a:buBlip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–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pPr>
              <a:buClr>
                <a:srgbClr val="EAEAEA"/>
              </a:buClr>
              <a:buFont typeface="Wingdings" panose="05000000000000000000" pitchFamily="2" charset="2"/>
              <a:buNone/>
            </a:pPr>
            <a:r>
              <a:rPr lang="de-DE" altLang="de-DE" sz="1600" b="1" dirty="0" err="1">
                <a:solidFill>
                  <a:srgbClr val="CC0000"/>
                </a:solidFill>
                <a:latin typeface="+mj-lt"/>
              </a:rPr>
              <a:t>Flavor</a:t>
            </a:r>
            <a:r>
              <a:rPr lang="de-DE" altLang="de-DE" sz="1600" b="1" dirty="0">
                <a:solidFill>
                  <a:srgbClr val="CC0000"/>
                </a:solidFill>
                <a:latin typeface="+mj-lt"/>
              </a:rPr>
              <a:t>-Oszillation</a:t>
            </a: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 der Neutrinos</a:t>
            </a:r>
            <a:br>
              <a:rPr lang="de-DE" altLang="de-DE" sz="1600" dirty="0">
                <a:solidFill>
                  <a:srgbClr val="000000"/>
                </a:solidFill>
                <a:latin typeface="+mj-lt"/>
              </a:rPr>
            </a:b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~ </a:t>
            </a:r>
            <a:r>
              <a:rPr lang="de-DE" altLang="de-DE" sz="1600" dirty="0">
                <a:solidFill>
                  <a:srgbClr val="000000"/>
                </a:solidFill>
                <a:latin typeface="Symbol" panose="05050102010706020507" pitchFamily="18" charset="2"/>
              </a:rPr>
              <a:t>D</a:t>
            </a: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m</a:t>
            </a:r>
            <a:r>
              <a:rPr lang="de-DE" altLang="de-DE" sz="1600" baseline="30000" dirty="0">
                <a:solidFill>
                  <a:srgbClr val="000000"/>
                </a:solidFill>
                <a:latin typeface="+mj-lt"/>
              </a:rPr>
              <a:t>2</a:t>
            </a:r>
            <a:r>
              <a:rPr lang="de-DE" altLang="de-DE" sz="1600" dirty="0">
                <a:solidFill>
                  <a:srgbClr val="000000"/>
                </a:solidFill>
                <a:latin typeface="+mj-lt"/>
              </a:rPr>
              <a:t> der Massezustände</a:t>
            </a:r>
          </a:p>
        </p:txBody>
      </p:sp>
      <p:sp>
        <p:nvSpPr>
          <p:cNvPr id="25" name="Line 17"/>
          <p:cNvSpPr>
            <a:spLocks noChangeShapeType="1"/>
          </p:cNvSpPr>
          <p:nvPr/>
        </p:nvSpPr>
        <p:spPr bwMode="auto">
          <a:xfrm>
            <a:off x="620479" y="691925"/>
            <a:ext cx="9372598" cy="49478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6" name="Line 18"/>
          <p:cNvSpPr>
            <a:spLocks noChangeShapeType="1"/>
          </p:cNvSpPr>
          <p:nvPr/>
        </p:nvSpPr>
        <p:spPr bwMode="auto">
          <a:xfrm>
            <a:off x="620479" y="1026887"/>
            <a:ext cx="937259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7" name="Line 19"/>
          <p:cNvSpPr>
            <a:spLocks noChangeShapeType="1"/>
          </p:cNvSpPr>
          <p:nvPr/>
        </p:nvSpPr>
        <p:spPr bwMode="auto">
          <a:xfrm>
            <a:off x="620479" y="1438049"/>
            <a:ext cx="9405256" cy="1187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8" name="Line 20"/>
          <p:cNvSpPr>
            <a:spLocks noChangeShapeType="1"/>
          </p:cNvSpPr>
          <p:nvPr/>
        </p:nvSpPr>
        <p:spPr bwMode="auto">
          <a:xfrm>
            <a:off x="620479" y="2017488"/>
            <a:ext cx="9372596" cy="1553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9" name="Line 21"/>
          <p:cNvSpPr>
            <a:spLocks noChangeShapeType="1"/>
          </p:cNvSpPr>
          <p:nvPr/>
        </p:nvSpPr>
        <p:spPr bwMode="auto">
          <a:xfrm flipV="1">
            <a:off x="620478" y="2600587"/>
            <a:ext cx="9372597" cy="45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0" name="Line 23"/>
          <p:cNvSpPr>
            <a:spLocks noChangeShapeType="1"/>
          </p:cNvSpPr>
          <p:nvPr/>
        </p:nvSpPr>
        <p:spPr bwMode="auto">
          <a:xfrm flipV="1">
            <a:off x="620478" y="4674961"/>
            <a:ext cx="9350831" cy="1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1" name="Line 24"/>
          <p:cNvSpPr>
            <a:spLocks noChangeShapeType="1"/>
          </p:cNvSpPr>
          <p:nvPr/>
        </p:nvSpPr>
        <p:spPr bwMode="auto">
          <a:xfrm>
            <a:off x="620479" y="691925"/>
            <a:ext cx="0" cy="3983037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2" name="Line 25"/>
          <p:cNvSpPr>
            <a:spLocks noChangeShapeType="1"/>
          </p:cNvSpPr>
          <p:nvPr/>
        </p:nvSpPr>
        <p:spPr bwMode="auto">
          <a:xfrm>
            <a:off x="6419390" y="676390"/>
            <a:ext cx="0" cy="3983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3" name="Line 26"/>
          <p:cNvSpPr>
            <a:spLocks noChangeShapeType="1"/>
          </p:cNvSpPr>
          <p:nvPr/>
        </p:nvSpPr>
        <p:spPr bwMode="auto">
          <a:xfrm flipH="1">
            <a:off x="9993075" y="749902"/>
            <a:ext cx="2" cy="392506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4" name="Line 35"/>
          <p:cNvSpPr>
            <a:spLocks noChangeShapeType="1"/>
          </p:cNvSpPr>
          <p:nvPr/>
        </p:nvSpPr>
        <p:spPr bwMode="auto">
          <a:xfrm>
            <a:off x="3320271" y="654618"/>
            <a:ext cx="0" cy="39830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5" name="Line 71"/>
          <p:cNvSpPr>
            <a:spLocks noChangeShapeType="1"/>
          </p:cNvSpPr>
          <p:nvPr/>
        </p:nvSpPr>
        <p:spPr bwMode="auto">
          <a:xfrm flipV="1">
            <a:off x="620479" y="3309106"/>
            <a:ext cx="9372596" cy="1330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6" name="Line 88"/>
          <p:cNvSpPr>
            <a:spLocks noChangeShapeType="1"/>
          </p:cNvSpPr>
          <p:nvPr/>
        </p:nvSpPr>
        <p:spPr bwMode="auto">
          <a:xfrm>
            <a:off x="620479" y="3998687"/>
            <a:ext cx="9372596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sz="24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7" name="Flussdiagramm: Lochstreifen 36"/>
          <p:cNvSpPr/>
          <p:nvPr/>
        </p:nvSpPr>
        <p:spPr>
          <a:xfrm rot="20523960">
            <a:off x="9111802" y="3475656"/>
            <a:ext cx="1368152" cy="610939"/>
          </a:xfrm>
          <a:prstGeom prst="flowChartPunchedTap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rgbClr val="FF0000"/>
                </a:solidFill>
                <a:latin typeface="+mj-lt"/>
              </a:rPr>
              <a:t>Messbar</a:t>
            </a:r>
            <a:endParaRPr lang="de-DE" sz="2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8" name="Flussdiagramm: Lochstreifen 37"/>
          <p:cNvSpPr/>
          <p:nvPr/>
        </p:nvSpPr>
        <p:spPr>
          <a:xfrm rot="20523960">
            <a:off x="8755965" y="1028049"/>
            <a:ext cx="1368152" cy="843131"/>
          </a:xfrm>
          <a:prstGeom prst="flowChartPunchedTap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de-DE" sz="2000" dirty="0" smtClean="0">
                <a:solidFill>
                  <a:srgbClr val="0070C0"/>
                </a:solidFill>
                <a:latin typeface="+mj-lt"/>
              </a:rPr>
              <a:t>Nicht</a:t>
            </a:r>
            <a:br>
              <a:rPr lang="de-DE" sz="2000" dirty="0" smtClean="0">
                <a:solidFill>
                  <a:srgbClr val="0070C0"/>
                </a:solidFill>
                <a:latin typeface="+mj-lt"/>
              </a:rPr>
            </a:br>
            <a:r>
              <a:rPr lang="de-DE" sz="2000" dirty="0" smtClean="0">
                <a:solidFill>
                  <a:srgbClr val="0070C0"/>
                </a:solidFill>
                <a:latin typeface="+mj-lt"/>
              </a:rPr>
              <a:t>Messbar</a:t>
            </a:r>
            <a:endParaRPr lang="de-DE" sz="20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39" name="Inhaltsplatzhalter 2"/>
          <p:cNvSpPr>
            <a:spLocks noGrp="1"/>
          </p:cNvSpPr>
          <p:nvPr>
            <p:ph sz="half" idx="1"/>
          </p:nvPr>
        </p:nvSpPr>
        <p:spPr>
          <a:xfrm>
            <a:off x="555170" y="4773153"/>
            <a:ext cx="5105401" cy="1518792"/>
          </a:xfrm>
        </p:spPr>
        <p:txBody>
          <a:bodyPr/>
          <a:lstStyle/>
          <a:p>
            <a:r>
              <a:rPr lang="de-DE" sz="1800" dirty="0" smtClean="0"/>
              <a:t>Im </a:t>
            </a:r>
            <a:r>
              <a:rPr lang="de-DE" sz="1800" dirty="0"/>
              <a:t>Unterschied </a:t>
            </a:r>
            <a:r>
              <a:rPr lang="de-DE" sz="1800" dirty="0" smtClean="0"/>
              <a:t>zur Akustik </a:t>
            </a:r>
            <a:r>
              <a:rPr lang="de-DE" sz="1800" dirty="0"/>
              <a:t>im </a:t>
            </a:r>
            <a:r>
              <a:rPr lang="de-DE" sz="1800" dirty="0" smtClean="0"/>
              <a:t>Orchester </a:t>
            </a:r>
            <a:br>
              <a:rPr lang="de-DE" sz="1800" dirty="0" smtClean="0"/>
            </a:br>
            <a:r>
              <a:rPr lang="de-DE" sz="1800" dirty="0" smtClean="0"/>
              <a:t>wird </a:t>
            </a:r>
            <a:r>
              <a:rPr lang="de-DE" sz="1800" dirty="0"/>
              <a:t>aber nicht nur das </a:t>
            </a:r>
            <a:r>
              <a:rPr lang="de-DE" altLang="de-DE" sz="1800" b="1" dirty="0">
                <a:latin typeface="Symbol" panose="05050102010706020507" pitchFamily="18" charset="2"/>
              </a:rPr>
              <a:t>n</a:t>
            </a:r>
            <a:r>
              <a:rPr lang="de-DE" altLang="de-DE" sz="1800" b="1" baseline="-25000" dirty="0">
                <a:latin typeface="Tempus Sans ITC" panose="04020404030D07020202" pitchFamily="82" charset="0"/>
              </a:rPr>
              <a:t>e</a:t>
            </a:r>
            <a:r>
              <a:rPr lang="de-DE" sz="1800" dirty="0"/>
              <a:t> „leiser</a:t>
            </a:r>
            <a:r>
              <a:rPr lang="de-DE" sz="1800" dirty="0" smtClean="0"/>
              <a:t>“, sondern </a:t>
            </a:r>
            <a:br>
              <a:rPr lang="de-DE" sz="1800" dirty="0" smtClean="0"/>
            </a:br>
            <a:r>
              <a:rPr lang="de-DE" altLang="de-DE" sz="1800" b="1" dirty="0" err="1" smtClean="0">
                <a:latin typeface="Symbol" panose="05050102010706020507" pitchFamily="18" charset="2"/>
              </a:rPr>
              <a:t>n</a:t>
            </a:r>
            <a:r>
              <a:rPr lang="de-DE" altLang="de-DE" sz="1800" b="1" baseline="-25000" dirty="0" err="1" smtClean="0">
                <a:latin typeface="Symbol" panose="05050102010706020507" pitchFamily="18" charset="2"/>
              </a:rPr>
              <a:t>m</a:t>
            </a:r>
            <a:r>
              <a:rPr lang="de-DE" altLang="de-DE" sz="1800" b="1" baseline="-25000" dirty="0" smtClean="0">
                <a:latin typeface="Symbol" panose="05050102010706020507" pitchFamily="18" charset="2"/>
              </a:rPr>
              <a:t> </a:t>
            </a:r>
            <a:r>
              <a:rPr lang="de-DE" sz="1800" dirty="0">
                <a:ea typeface="Cambria Math" panose="02040503050406030204" pitchFamily="18" charset="0"/>
              </a:rPr>
              <a:t>und</a:t>
            </a:r>
            <a:r>
              <a:rPr lang="de-DE" altLang="de-DE" sz="1800" b="1" dirty="0">
                <a:latin typeface="Symbol" panose="05050102010706020507" pitchFamily="18" charset="2"/>
              </a:rPr>
              <a:t> </a:t>
            </a:r>
            <a:r>
              <a:rPr lang="de-DE" altLang="de-DE" sz="1800" b="1" dirty="0" err="1">
                <a:latin typeface="Symbol" panose="05050102010706020507" pitchFamily="18" charset="2"/>
              </a:rPr>
              <a:t>n</a:t>
            </a:r>
            <a:r>
              <a:rPr lang="de-DE" altLang="de-DE" sz="1800" b="1" baseline="-25000" dirty="0" err="1">
                <a:latin typeface="Symbol" panose="05050102010706020507" pitchFamily="18" charset="2"/>
              </a:rPr>
              <a:t>t</a:t>
            </a:r>
            <a:r>
              <a:rPr lang="de-DE" altLang="de-DE" sz="1800" b="1" dirty="0"/>
              <a:t> </a:t>
            </a:r>
            <a:r>
              <a:rPr lang="de-DE" sz="1800" dirty="0"/>
              <a:t>übernehmen mit ihren </a:t>
            </a:r>
            <a:r>
              <a:rPr lang="de-DE" sz="1800" dirty="0" smtClean="0"/>
              <a:t>„Klängen“: </a:t>
            </a:r>
            <a:br>
              <a:rPr lang="de-DE" sz="1800" dirty="0" smtClean="0"/>
            </a:br>
            <a:r>
              <a:rPr lang="de-DE" sz="1800" dirty="0" smtClean="0">
                <a:sym typeface="Wingdings" panose="05000000000000000000" pitchFamily="2" charset="2"/>
              </a:rPr>
              <a:t> </a:t>
            </a:r>
            <a:r>
              <a:rPr lang="de-DE" sz="1800" b="1" dirty="0" smtClean="0"/>
              <a:t>Neutrino-</a:t>
            </a:r>
            <a:r>
              <a:rPr lang="de-DE" sz="1800" b="1" dirty="0" err="1" smtClean="0"/>
              <a:t>Flavor</a:t>
            </a:r>
            <a:r>
              <a:rPr lang="de-DE" sz="1800" b="1" dirty="0" smtClean="0"/>
              <a:t>-Oszillationen </a:t>
            </a:r>
            <a:endParaRPr lang="de-DE" sz="1800" b="1" dirty="0"/>
          </a:p>
          <a:p>
            <a:r>
              <a:rPr lang="de-DE" sz="1800" dirty="0" smtClean="0"/>
              <a:t>Genauso bei gekoppelten Pendeln</a:t>
            </a:r>
            <a:endParaRPr lang="de-DE" sz="1800" dirty="0"/>
          </a:p>
        </p:txBody>
      </p:sp>
      <p:grpSp>
        <p:nvGrpSpPr>
          <p:cNvPr id="40" name="Group 3"/>
          <p:cNvGrpSpPr>
            <a:grpSpLocks/>
          </p:cNvGrpSpPr>
          <p:nvPr/>
        </p:nvGrpSpPr>
        <p:grpSpPr bwMode="auto">
          <a:xfrm>
            <a:off x="5671456" y="4908775"/>
            <a:ext cx="5704115" cy="1219883"/>
            <a:chOff x="2151" y="3187"/>
            <a:chExt cx="3934" cy="885"/>
          </a:xfrm>
        </p:grpSpPr>
        <p:pic>
          <p:nvPicPr>
            <p:cNvPr id="41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51" y="3251"/>
              <a:ext cx="3934" cy="8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09" y="3187"/>
              <a:ext cx="88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Picture 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809" y="3510"/>
              <a:ext cx="88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7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09" y="3832"/>
              <a:ext cx="88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939608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30642"/>
            <a:ext cx="6310314" cy="647700"/>
          </a:xfrm>
        </p:spPr>
        <p:txBody>
          <a:bodyPr/>
          <a:lstStyle/>
          <a:p>
            <a:r>
              <a:rPr lang="de-DE" dirty="0" smtClean="0"/>
              <a:t>Messung </a:t>
            </a:r>
            <a:r>
              <a:rPr lang="de-DE" dirty="0" err="1" smtClean="0"/>
              <a:t>für</a:t>
            </a:r>
            <a:r>
              <a:rPr lang="de-DE" sz="2400" b="1" dirty="0" err="1" smtClean="0">
                <a:latin typeface="Symbol" panose="05050102010706020507" pitchFamily="18" charset="2"/>
              </a:rPr>
              <a:t>`</a:t>
            </a:r>
            <a:r>
              <a:rPr lang="de-DE" altLang="de-DE" b="1" dirty="0" err="1" smtClean="0">
                <a:solidFill>
                  <a:schemeClr val="tx2"/>
                </a:solidFill>
                <a:latin typeface="Symbol" panose="05050102010706020507" pitchFamily="18" charset="2"/>
              </a:rPr>
              <a:t>n</a:t>
            </a:r>
            <a:r>
              <a:rPr lang="de-DE" altLang="de-DE" b="1" baseline="-25000" dirty="0" err="1" smtClean="0">
                <a:solidFill>
                  <a:schemeClr val="tx2"/>
                </a:solidFill>
                <a:latin typeface="Tempus Sans ITC" panose="04020404030D07020202" pitchFamily="82" charset="0"/>
              </a:rPr>
              <a:t>e</a:t>
            </a:r>
            <a:r>
              <a:rPr lang="de-DE" altLang="de-DE" b="1" dirty="0" smtClean="0">
                <a:solidFill>
                  <a:srgbClr val="0033CC"/>
                </a:solidFill>
                <a:latin typeface="Tempus Sans ITC" panose="04020404030D07020202" pitchFamily="82" charset="0"/>
              </a:rPr>
              <a:t> </a:t>
            </a:r>
            <a:r>
              <a:rPr lang="de-DE" altLang="de-DE" dirty="0"/>
              <a:t>aus K</a:t>
            </a:r>
            <a:r>
              <a:rPr lang="de-DE" altLang="de-DE" dirty="0" smtClean="0"/>
              <a:t>ernkraftwerken 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/>
          </p:nvPr>
        </p:nvSpPr>
        <p:spPr>
          <a:xfrm>
            <a:off x="6265580" y="6155076"/>
            <a:ext cx="6459821" cy="433387"/>
          </a:xfrm>
        </p:spPr>
        <p:txBody>
          <a:bodyPr/>
          <a:lstStyle/>
          <a:p>
            <a:r>
              <a:rPr lang="de-DE" dirty="0">
                <a:hlinkClick r:id="rId2"/>
              </a:rPr>
              <a:t>https://</a:t>
            </a:r>
            <a:r>
              <a:rPr lang="de-DE" dirty="0" smtClean="0">
                <a:hlinkClick r:id="rId2"/>
              </a:rPr>
              <a:t>www.sciencedirect.com/science/article/pii/S0146641010000037</a:t>
            </a:r>
            <a:r>
              <a:rPr lang="de-DE" dirty="0" smtClean="0"/>
              <a:t> (2010)</a:t>
            </a:r>
            <a:endParaRPr lang="de-DE" dirty="0"/>
          </a:p>
        </p:txBody>
      </p:sp>
      <p:pic>
        <p:nvPicPr>
          <p:cNvPr id="9" name="Picture 3" descr="fuji11"/>
          <p:cNvPicPr>
            <a:picLocks noChangeAspect="1" noChangeArrowheads="1"/>
          </p:cNvPicPr>
          <p:nvPr/>
        </p:nvPicPr>
        <p:blipFill rotWithShape="1">
          <a:blip r:embed="rId3" cstate="print"/>
          <a:srcRect l="5435" r="10213" b="6911"/>
          <a:stretch/>
        </p:blipFill>
        <p:spPr bwMode="auto">
          <a:xfrm>
            <a:off x="7565569" y="373299"/>
            <a:ext cx="4517573" cy="3251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247" y="2237979"/>
            <a:ext cx="1802266" cy="422245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04798" y="935496"/>
            <a:ext cx="7271657" cy="4916244"/>
          </a:xfrm>
        </p:spPr>
        <p:txBody>
          <a:bodyPr/>
          <a:lstStyle/>
          <a:p>
            <a:r>
              <a:rPr lang="de-DE" dirty="0" smtClean="0">
                <a:solidFill>
                  <a:srgbClr val="00B050"/>
                </a:solidFill>
              </a:rPr>
              <a:t>Erste Versuche vor dem Jahr ~ 2000 </a:t>
            </a:r>
            <a:br>
              <a:rPr lang="de-DE" dirty="0" smtClean="0">
                <a:solidFill>
                  <a:srgbClr val="00B050"/>
                </a:solidFill>
              </a:rPr>
            </a:br>
            <a:r>
              <a:rPr lang="de-DE" dirty="0" smtClean="0">
                <a:solidFill>
                  <a:srgbClr val="00B050"/>
                </a:solidFill>
              </a:rPr>
              <a:t>in Abständen von einige Meter bis ~ 1km erfolglos:</a:t>
            </a:r>
          </a:p>
          <a:p>
            <a:pPr lvl="1"/>
            <a:r>
              <a:rPr lang="de-DE" dirty="0" smtClean="0">
                <a:solidFill>
                  <a:srgbClr val="00B050"/>
                </a:solidFill>
              </a:rPr>
              <a:t>Es verschwinden </a:t>
            </a:r>
            <a:r>
              <a:rPr lang="de-DE" dirty="0" err="1" smtClean="0">
                <a:solidFill>
                  <a:srgbClr val="00B050"/>
                </a:solidFill>
              </a:rPr>
              <a:t>keine</a:t>
            </a:r>
            <a:r>
              <a:rPr lang="de-DE" sz="1600" b="1" dirty="0" err="1" smtClean="0">
                <a:solidFill>
                  <a:srgbClr val="00B050"/>
                </a:solidFill>
                <a:latin typeface="Symbol" panose="05050102010706020507" pitchFamily="18" charset="2"/>
              </a:rPr>
              <a:t>`</a:t>
            </a:r>
            <a:r>
              <a:rPr lang="de-DE" altLang="de-DE" b="1" dirty="0" err="1" smtClean="0">
                <a:solidFill>
                  <a:srgbClr val="00B050"/>
                </a:solidFill>
                <a:latin typeface="Symbol" panose="05050102010706020507" pitchFamily="18" charset="2"/>
              </a:rPr>
              <a:t>n</a:t>
            </a:r>
            <a:r>
              <a:rPr lang="de-DE" altLang="de-DE" b="1" baseline="-25000" dirty="0" err="1" smtClean="0">
                <a:solidFill>
                  <a:srgbClr val="00B050"/>
                </a:solidFill>
                <a:latin typeface="Tempus Sans ITC" panose="04020404030D07020202" pitchFamily="82" charset="0"/>
              </a:rPr>
              <a:t>e</a:t>
            </a:r>
            <a:r>
              <a:rPr lang="de-DE" dirty="0" smtClean="0">
                <a:solidFill>
                  <a:srgbClr val="00B050"/>
                </a:solidFill>
              </a:rPr>
              <a:t> </a:t>
            </a:r>
            <a:r>
              <a:rPr lang="de-DE" baseline="-25000" dirty="0" smtClean="0">
                <a:solidFill>
                  <a:srgbClr val="00B050"/>
                </a:solidFill>
              </a:rPr>
              <a:t> </a:t>
            </a:r>
            <a:endParaRPr lang="de-DE" dirty="0" smtClean="0">
              <a:solidFill>
                <a:srgbClr val="00B050"/>
              </a:solidFill>
            </a:endParaRPr>
          </a:p>
          <a:p>
            <a:r>
              <a:rPr lang="de-DE" b="1" dirty="0" smtClean="0">
                <a:solidFill>
                  <a:srgbClr val="FF0000"/>
                </a:solidFill>
              </a:rPr>
              <a:t>2002-2010 </a:t>
            </a:r>
            <a:r>
              <a:rPr lang="de-DE" b="1" dirty="0" err="1" smtClean="0">
                <a:solidFill>
                  <a:srgbClr val="FF0000"/>
                </a:solidFill>
              </a:rPr>
              <a:t>KamLAND</a:t>
            </a:r>
            <a:r>
              <a:rPr lang="de-DE" b="1" dirty="0" smtClean="0">
                <a:solidFill>
                  <a:srgbClr val="FF0000"/>
                </a:solidFill>
              </a:rPr>
              <a:t> 258</a:t>
            </a:r>
            <a:r>
              <a:rPr lang="de-DE" sz="1600" b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`</a:t>
            </a:r>
            <a:r>
              <a:rPr lang="de-DE" altLang="de-DE" b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n</a:t>
            </a:r>
            <a:r>
              <a:rPr lang="de-DE" altLang="de-DE" b="1" baseline="-25000" dirty="0" smtClean="0">
                <a:solidFill>
                  <a:srgbClr val="FF0000"/>
                </a:solidFill>
                <a:latin typeface="Tempus Sans ITC" panose="04020404030D07020202" pitchFamily="82" charset="0"/>
              </a:rPr>
              <a:t>e</a:t>
            </a:r>
            <a:r>
              <a:rPr lang="de-DE" b="1" dirty="0" smtClean="0">
                <a:solidFill>
                  <a:srgbClr val="FF0000"/>
                </a:solidFill>
              </a:rPr>
              <a:t> aus 15 KKW in Japan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lvl="1"/>
            <a:r>
              <a:rPr lang="de-DE" dirty="0">
                <a:solidFill>
                  <a:schemeClr val="accent4"/>
                </a:solidFill>
              </a:rPr>
              <a:t>E ~ 1- 5 </a:t>
            </a:r>
            <a:r>
              <a:rPr lang="de-DE" dirty="0" err="1" smtClean="0">
                <a:solidFill>
                  <a:schemeClr val="accent4"/>
                </a:solidFill>
              </a:rPr>
              <a:t>MeV</a:t>
            </a:r>
            <a:r>
              <a:rPr lang="de-DE" dirty="0">
                <a:solidFill>
                  <a:schemeClr val="accent4"/>
                </a:solidFill>
              </a:rPr>
              <a:t> </a:t>
            </a:r>
            <a:r>
              <a:rPr lang="de-DE" dirty="0" smtClean="0">
                <a:solidFill>
                  <a:schemeClr val="accent4"/>
                </a:solidFill>
                <a:sym typeface="Wingdings" panose="05000000000000000000" pitchFamily="2" charset="2"/>
              </a:rPr>
              <a:t></a:t>
            </a:r>
            <a:r>
              <a:rPr lang="de-DE" dirty="0" smtClean="0">
                <a:solidFill>
                  <a:schemeClr val="accent4"/>
                </a:solidFill>
              </a:rPr>
              <a:t> Auftragung gegen </a:t>
            </a:r>
            <a:r>
              <a:rPr lang="de-DE" dirty="0">
                <a:solidFill>
                  <a:schemeClr val="accent4"/>
                </a:solidFill>
              </a:rPr>
              <a:t>L / E </a:t>
            </a:r>
            <a:r>
              <a:rPr lang="de-DE" dirty="0" smtClean="0">
                <a:solidFill>
                  <a:schemeClr val="accent4"/>
                </a:solidFill>
              </a:rPr>
              <a:t/>
            </a:r>
            <a:br>
              <a:rPr lang="de-DE" dirty="0" smtClean="0">
                <a:solidFill>
                  <a:schemeClr val="accent4"/>
                </a:solidFill>
              </a:rPr>
            </a:br>
            <a:r>
              <a:rPr lang="de-DE" dirty="0" smtClean="0">
                <a:solidFill>
                  <a:schemeClr val="accent4"/>
                </a:solidFill>
              </a:rPr>
              <a:t>bringt die unterschiedlichen Frequenzen „in Phase“.</a:t>
            </a:r>
          </a:p>
          <a:p>
            <a:pPr lvl="1"/>
            <a:r>
              <a:rPr lang="de-DE" dirty="0" smtClean="0">
                <a:solidFill>
                  <a:schemeClr val="accent4"/>
                </a:solidFill>
              </a:rPr>
              <a:t>Da </a:t>
            </a:r>
            <a:r>
              <a:rPr lang="de-DE" dirty="0" err="1">
                <a:solidFill>
                  <a:schemeClr val="accent4"/>
                </a:solidFill>
              </a:rPr>
              <a:t>KamLAND</a:t>
            </a:r>
            <a:r>
              <a:rPr lang="de-DE" dirty="0">
                <a:solidFill>
                  <a:schemeClr val="accent4"/>
                </a:solidFill>
              </a:rPr>
              <a:t> </a:t>
            </a:r>
            <a:r>
              <a:rPr lang="de-DE" dirty="0" smtClean="0">
                <a:solidFill>
                  <a:schemeClr val="accent4"/>
                </a:solidFill>
              </a:rPr>
              <a:t>keine </a:t>
            </a:r>
            <a:r>
              <a:rPr lang="de-DE" dirty="0">
                <a:solidFill>
                  <a:schemeClr val="accent4"/>
                </a:solidFill>
              </a:rPr>
              <a:t>R</a:t>
            </a:r>
            <a:r>
              <a:rPr lang="de-DE" dirty="0" smtClean="0">
                <a:solidFill>
                  <a:schemeClr val="accent4"/>
                </a:solidFill>
              </a:rPr>
              <a:t>ichtung </a:t>
            </a:r>
            <a:r>
              <a:rPr lang="de-DE" dirty="0">
                <a:solidFill>
                  <a:schemeClr val="accent4"/>
                </a:solidFill>
              </a:rPr>
              <a:t>der Neutrinos </a:t>
            </a:r>
            <a:r>
              <a:rPr lang="de-DE" dirty="0" smtClean="0">
                <a:solidFill>
                  <a:schemeClr val="accent4"/>
                </a:solidFill>
              </a:rPr>
              <a:t>messen </a:t>
            </a:r>
            <a:r>
              <a:rPr lang="de-DE" dirty="0">
                <a:solidFill>
                  <a:schemeClr val="accent4"/>
                </a:solidFill>
              </a:rPr>
              <a:t>kann, verwendet </a:t>
            </a:r>
            <a:r>
              <a:rPr lang="de-DE" dirty="0" smtClean="0">
                <a:solidFill>
                  <a:schemeClr val="accent4"/>
                </a:solidFill>
              </a:rPr>
              <a:t>es </a:t>
            </a:r>
            <a:r>
              <a:rPr lang="de-DE" dirty="0">
                <a:solidFill>
                  <a:schemeClr val="accent4"/>
                </a:solidFill>
              </a:rPr>
              <a:t>eine mittlere </a:t>
            </a:r>
            <a:r>
              <a:rPr lang="de-DE" dirty="0" smtClean="0">
                <a:solidFill>
                  <a:schemeClr val="accent4"/>
                </a:solidFill>
              </a:rPr>
              <a:t>(</a:t>
            </a:r>
            <a:r>
              <a:rPr lang="de-DE" dirty="0" err="1" smtClean="0">
                <a:solidFill>
                  <a:schemeClr val="accent4"/>
                </a:solidFill>
              </a:rPr>
              <a:t>flußgew</a:t>
            </a:r>
            <a:r>
              <a:rPr lang="de-DE" dirty="0" smtClean="0">
                <a:solidFill>
                  <a:schemeClr val="accent4"/>
                </a:solidFill>
              </a:rPr>
              <a:t>.) </a:t>
            </a:r>
            <a:r>
              <a:rPr lang="de-DE" dirty="0">
                <a:solidFill>
                  <a:schemeClr val="accent4"/>
                </a:solidFill>
              </a:rPr>
              <a:t>Distanz </a:t>
            </a:r>
            <a:r>
              <a:rPr lang="de-DE" dirty="0" smtClean="0">
                <a:solidFill>
                  <a:schemeClr val="accent4"/>
                </a:solidFill>
              </a:rPr>
              <a:t>L</a:t>
            </a:r>
            <a:r>
              <a:rPr lang="de-DE" baseline="-25000" dirty="0" smtClean="0">
                <a:solidFill>
                  <a:schemeClr val="accent4"/>
                </a:solidFill>
              </a:rPr>
              <a:t>0</a:t>
            </a:r>
            <a:r>
              <a:rPr lang="de-DE" dirty="0" smtClean="0"/>
              <a:t>=180 km</a:t>
            </a:r>
            <a:br>
              <a:rPr lang="de-DE" dirty="0" smtClean="0"/>
            </a:br>
            <a:r>
              <a:rPr lang="de-DE" dirty="0" smtClean="0"/>
              <a:t>so dass eine Verschmierung bleibt.</a:t>
            </a:r>
          </a:p>
          <a:p>
            <a:pPr lvl="1"/>
            <a:r>
              <a:rPr lang="de-DE" b="1" dirty="0">
                <a:solidFill>
                  <a:srgbClr val="FF0000"/>
                </a:solidFill>
              </a:rPr>
              <a:t>Oszillation eindeutig sichtbar</a:t>
            </a:r>
          </a:p>
          <a:p>
            <a:pPr lvl="1"/>
            <a:r>
              <a:rPr lang="de-DE" dirty="0" smtClean="0"/>
              <a:t> </a:t>
            </a:r>
            <a:r>
              <a:rPr lang="de-DE" sz="1400" b="1" dirty="0" smtClean="0">
                <a:latin typeface="Symbol" panose="05050102010706020507" pitchFamily="18" charset="2"/>
              </a:rPr>
              <a:t>`</a:t>
            </a:r>
            <a:r>
              <a:rPr lang="de-DE" altLang="de-DE" b="1" dirty="0" smtClean="0">
                <a:latin typeface="Symbol" panose="05050102010706020507" pitchFamily="18" charset="2"/>
              </a:rPr>
              <a:t>n</a:t>
            </a:r>
            <a:r>
              <a:rPr lang="de-DE" altLang="de-DE" b="1" baseline="-25000" dirty="0" smtClean="0">
                <a:latin typeface="Tempus Sans ITC" panose="04020404030D07020202" pitchFamily="82" charset="0"/>
              </a:rPr>
              <a:t>µ</a:t>
            </a:r>
            <a:r>
              <a:rPr lang="de-DE" dirty="0" smtClean="0"/>
              <a:t> und </a:t>
            </a:r>
            <a:r>
              <a:rPr lang="de-DE" sz="1400" b="1" dirty="0">
                <a:latin typeface="Symbol" panose="05050102010706020507" pitchFamily="18" charset="2"/>
              </a:rPr>
              <a:t>`</a:t>
            </a:r>
            <a:r>
              <a:rPr lang="de-DE" altLang="de-DE" b="1" dirty="0" err="1" smtClean="0">
                <a:latin typeface="Symbol" panose="05050102010706020507" pitchFamily="18" charset="2"/>
              </a:rPr>
              <a:t>n</a:t>
            </a:r>
            <a:r>
              <a:rPr lang="de-DE" altLang="de-DE" b="1" baseline="-25000" dirty="0" err="1" smtClean="0">
                <a:latin typeface="Symbol" panose="05050102010706020507" pitchFamily="18" charset="2"/>
              </a:rPr>
              <a:t>t</a:t>
            </a:r>
            <a:r>
              <a:rPr lang="de-DE" dirty="0" smtClean="0"/>
              <a:t> reagieren nicht bei </a:t>
            </a:r>
            <a:r>
              <a:rPr lang="de-DE" dirty="0" err="1" smtClean="0"/>
              <a:t>E~MeV</a:t>
            </a:r>
            <a:r>
              <a:rPr lang="de-DE" dirty="0" smtClean="0"/>
              <a:t>,</a:t>
            </a:r>
            <a:br>
              <a:rPr lang="de-DE" dirty="0" smtClean="0"/>
            </a:br>
            <a:r>
              <a:rPr lang="de-DE" dirty="0" smtClean="0"/>
              <a:t>es verschwinden </a:t>
            </a:r>
            <a:r>
              <a:rPr lang="de-DE" dirty="0" err="1" smtClean="0"/>
              <a:t>also</a:t>
            </a:r>
            <a:r>
              <a:rPr lang="de-DE" sz="1600" b="1" dirty="0" err="1" smtClean="0">
                <a:latin typeface="Symbol" panose="05050102010706020507" pitchFamily="18" charset="2"/>
              </a:rPr>
              <a:t>`</a:t>
            </a:r>
            <a:r>
              <a:rPr lang="de-DE" altLang="de-DE" b="1" dirty="0" err="1" smtClean="0">
                <a:latin typeface="Symbol" panose="05050102010706020507" pitchFamily="18" charset="2"/>
              </a:rPr>
              <a:t>n</a:t>
            </a:r>
            <a:r>
              <a:rPr lang="de-DE" altLang="de-DE" b="1" baseline="-25000" dirty="0" err="1" smtClean="0">
                <a:latin typeface="Tempus Sans ITC" panose="04020404030D07020202" pitchFamily="82" charset="0"/>
              </a:rPr>
              <a:t>e</a:t>
            </a:r>
            <a:r>
              <a:rPr lang="de-DE" dirty="0" smtClean="0"/>
              <a:t> </a:t>
            </a:r>
            <a:r>
              <a:rPr lang="de-DE" baseline="-25000" dirty="0" smtClean="0"/>
              <a:t> </a:t>
            </a:r>
            <a:r>
              <a:rPr lang="de-DE" dirty="0" smtClean="0"/>
              <a:t>und erscheinen</a:t>
            </a:r>
            <a:br>
              <a:rPr lang="de-DE" dirty="0" smtClean="0"/>
            </a:br>
            <a:r>
              <a:rPr lang="de-DE" dirty="0" smtClean="0"/>
              <a:t>wieder, genau wie der Orchesterton </a:t>
            </a:r>
          </a:p>
          <a:p>
            <a:endParaRPr lang="de-DE" dirty="0"/>
          </a:p>
        </p:txBody>
      </p:sp>
      <p:pic>
        <p:nvPicPr>
          <p:cNvPr id="8" name="Bildplatzhalter 12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" r="73490"/>
          <a:stretch/>
        </p:blipFill>
        <p:spPr>
          <a:xfrm>
            <a:off x="5541511" y="3824857"/>
            <a:ext cx="1717563" cy="25466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pic>
        <p:nvPicPr>
          <p:cNvPr id="13" name="Bildplatzhalter 12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" r="444"/>
          <a:stretch>
            <a:fillRect/>
          </a:stretch>
        </p:blipFill>
        <p:spPr>
          <a:xfrm>
            <a:off x="5530625" y="3824857"/>
            <a:ext cx="6530748" cy="2546696"/>
          </a:xfrm>
        </p:spPr>
      </p:pic>
    </p:spTree>
    <p:extLst>
      <p:ext uri="{BB962C8B-B14F-4D97-AF65-F5344CB8AC3E}">
        <p14:creationId xmlns:p14="http://schemas.microsoft.com/office/powerpoint/2010/main" val="259937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3" name="Group 2"/>
          <p:cNvGrpSpPr>
            <a:grpSpLocks/>
          </p:cNvGrpSpPr>
          <p:nvPr/>
        </p:nvGrpSpPr>
        <p:grpSpPr bwMode="auto">
          <a:xfrm>
            <a:off x="219984" y="690337"/>
            <a:ext cx="4704632" cy="4970234"/>
            <a:chOff x="22" y="572"/>
            <a:chExt cx="3622" cy="3629"/>
          </a:xfrm>
        </p:grpSpPr>
        <p:sp>
          <p:nvSpPr>
            <p:cNvPr id="2057" name="Rectangle 3"/>
            <p:cNvSpPr>
              <a:spLocks noChangeArrowheads="1"/>
            </p:cNvSpPr>
            <p:nvPr/>
          </p:nvSpPr>
          <p:spPr bwMode="auto">
            <a:xfrm>
              <a:off x="208" y="572"/>
              <a:ext cx="3307" cy="3448"/>
            </a:xfrm>
            <a:prstGeom prst="rect">
              <a:avLst/>
            </a:prstGeom>
            <a:gradFill rotWithShape="0">
              <a:gsLst>
                <a:gs pos="0">
                  <a:srgbClr val="3399FF"/>
                </a:gs>
                <a:gs pos="100000">
                  <a:srgbClr val="CCEC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kumimoji="1" lang="de-DE" altLang="de-DE" sz="1600">
                <a:ea typeface="MS PGothic" panose="020B0600070205080204" pitchFamily="34" charset="-128"/>
              </a:endParaRPr>
            </a:p>
          </p:txBody>
        </p:sp>
        <p:sp>
          <p:nvSpPr>
            <p:cNvPr id="2058" name="Rectangle 4"/>
            <p:cNvSpPr>
              <a:spLocks noChangeArrowheads="1"/>
            </p:cNvSpPr>
            <p:nvPr/>
          </p:nvSpPr>
          <p:spPr bwMode="auto">
            <a:xfrm>
              <a:off x="208" y="3571"/>
              <a:ext cx="3307" cy="449"/>
            </a:xfrm>
            <a:prstGeom prst="rect">
              <a:avLst/>
            </a:prstGeom>
            <a:gradFill rotWithShape="1">
              <a:gsLst>
                <a:gs pos="0">
                  <a:srgbClr val="CC9900"/>
                </a:gs>
                <a:gs pos="100000">
                  <a:srgbClr val="5E47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de-DE" altLang="de-DE"/>
            </a:p>
          </p:txBody>
        </p:sp>
        <p:sp>
          <p:nvSpPr>
            <p:cNvPr id="2059" name="Line 5"/>
            <p:cNvSpPr>
              <a:spLocks noChangeShapeType="1"/>
            </p:cNvSpPr>
            <p:nvPr/>
          </p:nvSpPr>
          <p:spPr bwMode="auto">
            <a:xfrm flipV="1">
              <a:off x="208" y="3566"/>
              <a:ext cx="3262" cy="6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graphicFrame>
          <p:nvGraphicFramePr>
            <p:cNvPr id="2050" name="Object 6"/>
            <p:cNvGraphicFramePr>
              <a:graphicFrameLocks noChangeAspect="1"/>
            </p:cNvGraphicFramePr>
            <p:nvPr/>
          </p:nvGraphicFramePr>
          <p:xfrm>
            <a:off x="385" y="3347"/>
            <a:ext cx="357" cy="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42" name="ｸﾘｯﾌﾟ" r:id="rId4" imgW="831600" imgH="889560" progId="MS_ClipArt_Gallery.2">
                    <p:embed/>
                  </p:oleObj>
                </mc:Choice>
                <mc:Fallback>
                  <p:oleObj name="ｸﾘｯﾌﾟ" r:id="rId4" imgW="831600" imgH="889560" progId="MS_ClipArt_Gallery.2">
                    <p:embed/>
                    <p:pic>
                      <p:nvPicPr>
                        <p:cNvPr id="205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" y="3347"/>
                          <a:ext cx="357" cy="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" name="Object 7"/>
            <p:cNvGraphicFramePr>
              <a:graphicFrameLocks noChangeAspect="1"/>
            </p:cNvGraphicFramePr>
            <p:nvPr/>
          </p:nvGraphicFramePr>
          <p:xfrm>
            <a:off x="1791" y="3381"/>
            <a:ext cx="257" cy="1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43" name="ｸﾘｯﾌﾟ" r:id="rId6" imgW="1896840" imgH="2379240" progId="MS_ClipArt_Gallery.2">
                    <p:embed/>
                  </p:oleObj>
                </mc:Choice>
                <mc:Fallback>
                  <p:oleObj name="ｸﾘｯﾌﾟ" r:id="rId6" imgW="1896840" imgH="2379240" progId="MS_ClipArt_Gallery.2">
                    <p:embed/>
                    <p:pic>
                      <p:nvPicPr>
                        <p:cNvPr id="2051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1" y="3381"/>
                          <a:ext cx="257" cy="1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60" name="Text Box 8"/>
            <p:cNvSpPr txBox="1">
              <a:spLocks noChangeArrowheads="1"/>
            </p:cNvSpPr>
            <p:nvPr/>
          </p:nvSpPr>
          <p:spPr bwMode="auto">
            <a:xfrm>
              <a:off x="1948" y="1388"/>
              <a:ext cx="888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ja-JP" sz="2400" b="1">
                  <a:latin typeface="Symbol" panose="05050102010706020507" pitchFamily="18" charset="2"/>
                  <a:ea typeface="MS PGothic" panose="020B0600070205080204" pitchFamily="34" charset="-128"/>
                </a:rPr>
                <a:t>p</a:t>
              </a:r>
              <a:r>
                <a:rPr kumimoji="1" lang="en-US" altLang="ja-JP" sz="2400" b="1" baseline="30000">
                  <a:ea typeface="MS PGothic" panose="020B0600070205080204" pitchFamily="34" charset="-128"/>
                  <a:sym typeface="Symbol" panose="05050102010706020507" pitchFamily="18" charset="2"/>
                </a:rPr>
                <a:t></a:t>
              </a:r>
              <a:r>
                <a:rPr kumimoji="1" lang="en-US" altLang="ja-JP" sz="2400" b="1">
                  <a:ea typeface="MS PGothic" panose="020B0600070205080204" pitchFamily="34" charset="-128"/>
                </a:rPr>
                <a:t>, K</a:t>
              </a:r>
              <a:r>
                <a:rPr kumimoji="1" lang="en-US" altLang="ja-JP" sz="2400" b="1" baseline="30000">
                  <a:ea typeface="MS PGothic" panose="020B0600070205080204" pitchFamily="34" charset="-128"/>
                  <a:sym typeface="Symbol" panose="05050102010706020507" pitchFamily="18" charset="2"/>
                </a:rPr>
                <a:t></a:t>
              </a:r>
              <a:endParaRPr kumimoji="1" lang="en-US" altLang="ja-JP" sz="2000" b="1" baseline="30000">
                <a:latin typeface="Symbol" panose="05050102010706020507" pitchFamily="18" charset="2"/>
                <a:ea typeface="MS PGothic" panose="020B0600070205080204" pitchFamily="34" charset="-128"/>
                <a:sym typeface="Symbol" panose="05050102010706020507" pitchFamily="18" charset="2"/>
              </a:endParaRPr>
            </a:p>
          </p:txBody>
        </p:sp>
        <p:sp>
          <p:nvSpPr>
            <p:cNvPr id="2061" name="Line 9"/>
            <p:cNvSpPr>
              <a:spLocks noChangeShapeType="1"/>
            </p:cNvSpPr>
            <p:nvPr/>
          </p:nvSpPr>
          <p:spPr bwMode="auto">
            <a:xfrm flipH="1">
              <a:off x="1274" y="2174"/>
              <a:ext cx="190" cy="476"/>
            </a:xfrm>
            <a:prstGeom prst="line">
              <a:avLst/>
            </a:prstGeom>
            <a:noFill/>
            <a:ln w="28575">
              <a:solidFill>
                <a:srgbClr val="3366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062" name="Line 10"/>
            <p:cNvSpPr>
              <a:spLocks noChangeShapeType="1"/>
            </p:cNvSpPr>
            <p:nvPr/>
          </p:nvSpPr>
          <p:spPr bwMode="auto">
            <a:xfrm flipH="1">
              <a:off x="1059" y="2157"/>
              <a:ext cx="403" cy="1938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063" name="Line 11"/>
            <p:cNvSpPr>
              <a:spLocks noChangeShapeType="1"/>
            </p:cNvSpPr>
            <p:nvPr/>
          </p:nvSpPr>
          <p:spPr bwMode="auto">
            <a:xfrm>
              <a:off x="1468" y="2181"/>
              <a:ext cx="184" cy="202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064" name="Text Box 12"/>
            <p:cNvSpPr txBox="1">
              <a:spLocks noChangeArrowheads="1"/>
            </p:cNvSpPr>
            <p:nvPr/>
          </p:nvSpPr>
          <p:spPr bwMode="auto">
            <a:xfrm>
              <a:off x="1065" y="2364"/>
              <a:ext cx="418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ja-JP" sz="2400" b="1">
                  <a:solidFill>
                    <a:srgbClr val="009900"/>
                  </a:solidFill>
                  <a:ea typeface="MS PGothic" panose="020B0600070205080204" pitchFamily="34" charset="-128"/>
                </a:rPr>
                <a:t>e</a:t>
              </a:r>
              <a:r>
                <a:rPr kumimoji="1" lang="en-US" altLang="ja-JP" sz="2400" b="1" baseline="30000">
                  <a:solidFill>
                    <a:srgbClr val="009900"/>
                  </a:solidFill>
                  <a:latin typeface="Symbol" panose="05050102010706020507" pitchFamily="18" charset="2"/>
                  <a:ea typeface="MS PGothic" panose="020B0600070205080204" pitchFamily="34" charset="-128"/>
                  <a:sym typeface="Symbol" panose="05050102010706020507" pitchFamily="18" charset="2"/>
                </a:rPr>
                <a:t></a:t>
              </a:r>
              <a:endParaRPr kumimoji="1" lang="en-US" altLang="ja-JP" sz="2800" b="1" baseline="30000">
                <a:solidFill>
                  <a:srgbClr val="009900"/>
                </a:solidFill>
                <a:ea typeface="MS PGothic" panose="020B0600070205080204" pitchFamily="34" charset="-128"/>
              </a:endParaRPr>
            </a:p>
          </p:txBody>
        </p:sp>
        <p:sp>
          <p:nvSpPr>
            <p:cNvPr id="2065" name="Text Box 13"/>
            <p:cNvSpPr txBox="1">
              <a:spLocks noChangeArrowheads="1"/>
            </p:cNvSpPr>
            <p:nvPr/>
          </p:nvSpPr>
          <p:spPr bwMode="auto">
            <a:xfrm>
              <a:off x="975" y="3126"/>
              <a:ext cx="366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ja-JP" sz="2400" b="1">
                  <a:solidFill>
                    <a:srgbClr val="0000FF"/>
                  </a:solidFill>
                  <a:latin typeface="Symbol" panose="05050102010706020507" pitchFamily="18" charset="2"/>
                  <a:ea typeface="MS PGothic" panose="020B0600070205080204" pitchFamily="34" charset="-128"/>
                </a:rPr>
                <a:t>n</a:t>
              </a:r>
              <a:r>
                <a:rPr kumimoji="1" lang="en-US" altLang="ja-JP" sz="2400" b="1" baseline="-25000">
                  <a:solidFill>
                    <a:srgbClr val="0000FF"/>
                  </a:solidFill>
                  <a:latin typeface="Symbol" panose="05050102010706020507" pitchFamily="18" charset="2"/>
                  <a:ea typeface="MS PGothic" panose="020B0600070205080204" pitchFamily="34" charset="-128"/>
                </a:rPr>
                <a:t>m</a:t>
              </a:r>
              <a:endParaRPr kumimoji="1" lang="en-US" altLang="ja-JP" sz="2400" b="1" baseline="30000">
                <a:solidFill>
                  <a:srgbClr val="0000FF"/>
                </a:solidFill>
                <a:latin typeface="Symbol" panose="05050102010706020507" pitchFamily="18" charset="2"/>
                <a:ea typeface="MS PGothic" panose="020B0600070205080204" pitchFamily="34" charset="-128"/>
              </a:endParaRPr>
            </a:p>
          </p:txBody>
        </p:sp>
        <p:sp>
          <p:nvSpPr>
            <p:cNvPr id="2066" name="Text Box 14"/>
            <p:cNvSpPr txBox="1">
              <a:spLocks noChangeArrowheads="1"/>
            </p:cNvSpPr>
            <p:nvPr/>
          </p:nvSpPr>
          <p:spPr bwMode="auto">
            <a:xfrm>
              <a:off x="1504" y="3046"/>
              <a:ext cx="367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ja-JP" sz="2400" b="1" dirty="0">
                  <a:solidFill>
                    <a:srgbClr val="FF0000"/>
                  </a:solidFill>
                  <a:latin typeface="Symbol" panose="05050102010706020507" pitchFamily="18" charset="2"/>
                  <a:ea typeface="MS PGothic" panose="020B0600070205080204" pitchFamily="34" charset="-128"/>
                </a:rPr>
                <a:t>n</a:t>
              </a:r>
              <a:r>
                <a:rPr kumimoji="1" lang="en-US" altLang="ja-JP" sz="2400" b="1" baseline="-25000" dirty="0">
                  <a:solidFill>
                    <a:srgbClr val="FF0000"/>
                  </a:solidFill>
                  <a:latin typeface="Helvetica" panose="020B0604020202020204" pitchFamily="34" charset="0"/>
                  <a:ea typeface="MS PGothic" panose="020B0600070205080204" pitchFamily="34" charset="-128"/>
                </a:rPr>
                <a:t>e</a:t>
              </a:r>
              <a:endParaRPr kumimoji="1" lang="en-US" altLang="ja-JP" sz="2400" b="1" baseline="30000" dirty="0">
                <a:solidFill>
                  <a:srgbClr val="FF0000"/>
                </a:solidFill>
                <a:latin typeface="Symbol" panose="05050102010706020507" pitchFamily="18" charset="2"/>
                <a:ea typeface="MS PGothic" panose="020B0600070205080204" pitchFamily="34" charset="-128"/>
              </a:endParaRPr>
            </a:p>
          </p:txBody>
        </p:sp>
        <p:sp>
          <p:nvSpPr>
            <p:cNvPr id="2067" name="Line 15"/>
            <p:cNvSpPr>
              <a:spLocks noChangeShapeType="1"/>
            </p:cNvSpPr>
            <p:nvPr/>
          </p:nvSpPr>
          <p:spPr bwMode="auto">
            <a:xfrm flipH="1">
              <a:off x="1463" y="1784"/>
              <a:ext cx="92" cy="394"/>
            </a:xfrm>
            <a:prstGeom prst="line">
              <a:avLst/>
            </a:prstGeom>
            <a:noFill/>
            <a:ln w="28575">
              <a:solidFill>
                <a:srgbClr val="CC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068" name="Line 16"/>
            <p:cNvSpPr>
              <a:spLocks noChangeShapeType="1"/>
            </p:cNvSpPr>
            <p:nvPr/>
          </p:nvSpPr>
          <p:spPr bwMode="auto">
            <a:xfrm flipH="1">
              <a:off x="22" y="1786"/>
              <a:ext cx="1526" cy="2067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069" name="Text Box 17"/>
            <p:cNvSpPr txBox="1">
              <a:spLocks noChangeArrowheads="1"/>
            </p:cNvSpPr>
            <p:nvPr/>
          </p:nvSpPr>
          <p:spPr bwMode="auto">
            <a:xfrm>
              <a:off x="724" y="2296"/>
              <a:ext cx="368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ja-JP" sz="2400" b="1">
                  <a:solidFill>
                    <a:srgbClr val="0000FF"/>
                  </a:solidFill>
                  <a:latin typeface="Symbol" panose="05050102010706020507" pitchFamily="18" charset="2"/>
                  <a:ea typeface="MS PGothic" panose="020B0600070205080204" pitchFamily="34" charset="-128"/>
                </a:rPr>
                <a:t>n</a:t>
              </a:r>
              <a:r>
                <a:rPr kumimoji="1" lang="en-US" altLang="ja-JP" sz="2400" b="1" baseline="-25000">
                  <a:solidFill>
                    <a:srgbClr val="0000FF"/>
                  </a:solidFill>
                  <a:latin typeface="Symbol" panose="05050102010706020507" pitchFamily="18" charset="2"/>
                  <a:ea typeface="MS PGothic" panose="020B0600070205080204" pitchFamily="34" charset="-128"/>
                </a:rPr>
                <a:t>m</a:t>
              </a:r>
              <a:endParaRPr kumimoji="1" lang="en-US" altLang="ja-JP" sz="2400" b="1" baseline="30000">
                <a:solidFill>
                  <a:srgbClr val="0000FF"/>
                </a:solidFill>
                <a:latin typeface="Symbol" panose="05050102010706020507" pitchFamily="18" charset="2"/>
                <a:ea typeface="MS PGothic" panose="020B0600070205080204" pitchFamily="34" charset="-128"/>
              </a:endParaRPr>
            </a:p>
          </p:txBody>
        </p:sp>
        <p:sp>
          <p:nvSpPr>
            <p:cNvPr id="2070" name="Text Box 18"/>
            <p:cNvSpPr txBox="1">
              <a:spLocks noChangeArrowheads="1"/>
            </p:cNvSpPr>
            <p:nvPr/>
          </p:nvSpPr>
          <p:spPr bwMode="auto">
            <a:xfrm>
              <a:off x="1504" y="1835"/>
              <a:ext cx="295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ja-JP" sz="2400" b="1">
                  <a:solidFill>
                    <a:srgbClr val="CC9900"/>
                  </a:solidFill>
                  <a:latin typeface="Symbol" panose="05050102010706020507" pitchFamily="18" charset="2"/>
                  <a:ea typeface="MS PGothic" panose="020B0600070205080204" pitchFamily="34" charset="-128"/>
                </a:rPr>
                <a:t>m</a:t>
              </a:r>
              <a:r>
                <a:rPr kumimoji="1" lang="en-US" altLang="ja-JP" sz="2400" b="1" baseline="30000">
                  <a:solidFill>
                    <a:srgbClr val="CC9900"/>
                  </a:solidFill>
                  <a:latin typeface="Symbol" panose="05050102010706020507" pitchFamily="18" charset="2"/>
                  <a:ea typeface="MS PGothic" panose="020B0600070205080204" pitchFamily="34" charset="-128"/>
                  <a:sym typeface="Symbol" panose="05050102010706020507" pitchFamily="18" charset="2"/>
                </a:rPr>
                <a:t></a:t>
              </a:r>
              <a:endParaRPr kumimoji="1" lang="en-US" altLang="ja-JP" sz="2000" b="1" baseline="30000">
                <a:solidFill>
                  <a:srgbClr val="CC9900"/>
                </a:solidFill>
                <a:latin typeface="Symbol" panose="05050102010706020507" pitchFamily="18" charset="2"/>
                <a:ea typeface="MS PGothic" panose="020B0600070205080204" pitchFamily="34" charset="-128"/>
              </a:endParaRPr>
            </a:p>
          </p:txBody>
        </p:sp>
        <p:sp>
          <p:nvSpPr>
            <p:cNvPr id="2071" name="Line 19"/>
            <p:cNvSpPr>
              <a:spLocks noChangeShapeType="1"/>
            </p:cNvSpPr>
            <p:nvPr/>
          </p:nvSpPr>
          <p:spPr bwMode="auto">
            <a:xfrm>
              <a:off x="1874" y="1300"/>
              <a:ext cx="54" cy="39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072" name="Line 20"/>
            <p:cNvSpPr>
              <a:spLocks noChangeShapeType="1"/>
            </p:cNvSpPr>
            <p:nvPr/>
          </p:nvSpPr>
          <p:spPr bwMode="auto">
            <a:xfrm rot="2321623">
              <a:off x="1697" y="1248"/>
              <a:ext cx="47" cy="5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073" name="Line 21"/>
            <p:cNvSpPr>
              <a:spLocks noChangeShapeType="1"/>
            </p:cNvSpPr>
            <p:nvPr/>
          </p:nvSpPr>
          <p:spPr bwMode="auto">
            <a:xfrm rot="2321623" flipH="1">
              <a:off x="1676" y="1212"/>
              <a:ext cx="74" cy="5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074" name="Line 22"/>
            <p:cNvSpPr>
              <a:spLocks noChangeShapeType="1"/>
            </p:cNvSpPr>
            <p:nvPr/>
          </p:nvSpPr>
          <p:spPr bwMode="auto">
            <a:xfrm rot="2321623">
              <a:off x="1737" y="1322"/>
              <a:ext cx="253" cy="3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075" name="Line 23"/>
            <p:cNvSpPr>
              <a:spLocks noChangeShapeType="1"/>
            </p:cNvSpPr>
            <p:nvPr/>
          </p:nvSpPr>
          <p:spPr bwMode="auto">
            <a:xfrm flipH="1">
              <a:off x="1881" y="572"/>
              <a:ext cx="409" cy="73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2076" name="Text Box 24"/>
            <p:cNvSpPr txBox="1">
              <a:spLocks noChangeArrowheads="1"/>
            </p:cNvSpPr>
            <p:nvPr/>
          </p:nvSpPr>
          <p:spPr bwMode="auto">
            <a:xfrm>
              <a:off x="175" y="790"/>
              <a:ext cx="2154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ja-JP" sz="2400" dirty="0">
                  <a:solidFill>
                    <a:srgbClr val="FF0000"/>
                  </a:solidFill>
                  <a:ea typeface="MS PGothic" panose="020B0600070205080204" pitchFamily="34" charset="-128"/>
                </a:rPr>
                <a:t>(</a:t>
              </a:r>
              <a:r>
                <a:rPr kumimoji="1" lang="en-US" altLang="ja-JP" sz="2400" dirty="0" err="1">
                  <a:solidFill>
                    <a:srgbClr val="FF0000"/>
                  </a:solidFill>
                  <a:ea typeface="MS PGothic" panose="020B0600070205080204" pitchFamily="34" charset="-128"/>
                </a:rPr>
                <a:t>Protonen</a:t>
              </a:r>
              <a:r>
                <a:rPr kumimoji="1" lang="en-US" altLang="ja-JP" sz="2400" dirty="0">
                  <a:solidFill>
                    <a:srgbClr val="FF0000"/>
                  </a:solidFill>
                  <a:ea typeface="MS PGothic" panose="020B0600070205080204" pitchFamily="34" charset="-128"/>
                </a:rPr>
                <a:t>, He…)</a:t>
              </a:r>
            </a:p>
          </p:txBody>
        </p:sp>
        <p:sp>
          <p:nvSpPr>
            <p:cNvPr id="2077" name="Text Box 25"/>
            <p:cNvSpPr txBox="1">
              <a:spLocks noChangeArrowheads="1"/>
            </p:cNvSpPr>
            <p:nvPr/>
          </p:nvSpPr>
          <p:spPr bwMode="auto">
            <a:xfrm>
              <a:off x="2117" y="1101"/>
              <a:ext cx="1527" cy="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1" lang="en-US" altLang="ja-JP" sz="2400" b="1" dirty="0">
                  <a:solidFill>
                    <a:srgbClr val="FF0000"/>
                  </a:solidFill>
                  <a:ea typeface="MS PGothic" panose="020B0600070205080204" pitchFamily="34" charset="-128"/>
                </a:rPr>
                <a:t>L=10~20 km</a:t>
              </a:r>
            </a:p>
          </p:txBody>
        </p:sp>
        <p:sp>
          <p:nvSpPr>
            <p:cNvPr id="2078" name="Text Box 26"/>
            <p:cNvSpPr txBox="1">
              <a:spLocks noChangeArrowheads="1"/>
            </p:cNvSpPr>
            <p:nvPr/>
          </p:nvSpPr>
          <p:spPr bwMode="auto">
            <a:xfrm>
              <a:off x="204" y="589"/>
              <a:ext cx="2722" cy="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ja-JP" sz="2400" b="1">
                  <a:solidFill>
                    <a:srgbClr val="FF0000"/>
                  </a:solidFill>
                  <a:ea typeface="MS PGothic" panose="020B0600070205080204" pitchFamily="34" charset="-128"/>
                </a:rPr>
                <a:t>Primäre Kosmische Strahlen</a:t>
              </a:r>
            </a:p>
          </p:txBody>
        </p:sp>
        <p:sp>
          <p:nvSpPr>
            <p:cNvPr id="2079" name="Text Box 27"/>
            <p:cNvSpPr txBox="1">
              <a:spLocks noChangeArrowheads="1"/>
            </p:cNvSpPr>
            <p:nvPr/>
          </p:nvSpPr>
          <p:spPr bwMode="auto">
            <a:xfrm>
              <a:off x="1746" y="2279"/>
              <a:ext cx="1724" cy="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kumimoji="1" lang="en-US" altLang="ja-JP" sz="2400" b="1" dirty="0">
                  <a:solidFill>
                    <a:srgbClr val="FF0000"/>
                  </a:solidFill>
                  <a:ea typeface="MS PGothic" panose="020B0600070205080204" pitchFamily="34" charset="-128"/>
                </a:rPr>
                <a:t>Im </a:t>
              </a:r>
              <a:r>
                <a:rPr kumimoji="1" lang="en-US" altLang="ja-JP" sz="2400" b="1" dirty="0" err="1">
                  <a:solidFill>
                    <a:srgbClr val="FF0000"/>
                  </a:solidFill>
                  <a:ea typeface="MS PGothic" panose="020B0600070205080204" pitchFamily="34" charset="-128"/>
                </a:rPr>
                <a:t>Idealfall</a:t>
              </a:r>
              <a:endParaRPr kumimoji="1" lang="en-US" altLang="ja-JP" sz="2400" b="1" dirty="0">
                <a:solidFill>
                  <a:srgbClr val="FF0000"/>
                </a:solidFill>
                <a:ea typeface="MS PGothic" panose="020B0600070205080204" pitchFamily="34" charset="-128"/>
              </a:endParaRPr>
            </a:p>
            <a:p>
              <a:pPr eaLnBrk="1" hangingPunct="1"/>
              <a:r>
                <a:rPr kumimoji="1" lang="en-US" altLang="ja-JP" sz="2400" b="1" dirty="0">
                  <a:solidFill>
                    <a:srgbClr val="FF0000"/>
                  </a:solidFill>
                  <a:latin typeface="Symbol" panose="05050102010706020507" pitchFamily="18" charset="2"/>
                  <a:ea typeface="MS PGothic" panose="020B0600070205080204" pitchFamily="34" charset="-128"/>
                </a:rPr>
                <a:t>n</a:t>
              </a:r>
              <a:r>
                <a:rPr kumimoji="1" lang="en-US" altLang="ja-JP" sz="2400" b="1" baseline="-25000" dirty="0">
                  <a:solidFill>
                    <a:srgbClr val="FF0000"/>
                  </a:solidFill>
                  <a:latin typeface="Symbol" panose="05050102010706020507" pitchFamily="18" charset="2"/>
                  <a:ea typeface="MS PGothic" panose="020B0600070205080204" pitchFamily="34" charset="-128"/>
                </a:rPr>
                <a:t>m</a:t>
              </a:r>
              <a:r>
                <a:rPr kumimoji="1" lang="en-US" altLang="ja-JP" sz="2400" b="1" dirty="0">
                  <a:solidFill>
                    <a:srgbClr val="FF0000"/>
                  </a:solidFill>
                  <a:ea typeface="MS PGothic" panose="020B0600070205080204" pitchFamily="34" charset="-128"/>
                </a:rPr>
                <a:t> : </a:t>
              </a:r>
              <a:r>
                <a:rPr kumimoji="1" lang="en-US" altLang="ja-JP" sz="2400" b="1" dirty="0">
                  <a:solidFill>
                    <a:srgbClr val="FF0000"/>
                  </a:solidFill>
                  <a:latin typeface="Symbol" panose="05050102010706020507" pitchFamily="18" charset="2"/>
                  <a:ea typeface="MS PGothic" panose="020B0600070205080204" pitchFamily="34" charset="-128"/>
                </a:rPr>
                <a:t>n</a:t>
              </a:r>
              <a:r>
                <a:rPr kumimoji="1" lang="en-US" altLang="ja-JP" sz="2400" b="1" baseline="-25000" dirty="0">
                  <a:solidFill>
                    <a:srgbClr val="FF0000"/>
                  </a:solidFill>
                  <a:ea typeface="MS PGothic" panose="020B0600070205080204" pitchFamily="34" charset="-128"/>
                </a:rPr>
                <a:t>e</a:t>
              </a:r>
              <a:r>
                <a:rPr kumimoji="1" lang="en-US" altLang="ja-JP" sz="2400" b="1" dirty="0">
                  <a:solidFill>
                    <a:srgbClr val="FF0000"/>
                  </a:solidFill>
                  <a:ea typeface="MS PGothic" panose="020B0600070205080204" pitchFamily="34" charset="-128"/>
                </a:rPr>
                <a:t> = 2 : 1</a:t>
              </a:r>
            </a:p>
          </p:txBody>
        </p:sp>
      </p:grpSp>
      <p:sp>
        <p:nvSpPr>
          <p:cNvPr id="2054" name="Rectangle 28"/>
          <p:cNvSpPr>
            <a:spLocks noGrp="1" noChangeArrowheads="1"/>
          </p:cNvSpPr>
          <p:nvPr>
            <p:ph type="title"/>
          </p:nvPr>
        </p:nvSpPr>
        <p:spPr>
          <a:xfrm>
            <a:off x="3430588" y="115889"/>
            <a:ext cx="6121400" cy="720725"/>
          </a:xfrm>
        </p:spPr>
        <p:txBody>
          <a:bodyPr/>
          <a:lstStyle/>
          <a:p>
            <a:pPr eaLnBrk="1" hangingPunct="1"/>
            <a:r>
              <a:rPr lang="en-US" altLang="ja-JP" dirty="0" err="1" smtClean="0"/>
              <a:t>Atmosphärische</a:t>
            </a:r>
            <a:r>
              <a:rPr lang="en-US" altLang="ja-JP" dirty="0" smtClean="0"/>
              <a:t> </a:t>
            </a:r>
            <a:r>
              <a:rPr lang="en-US" altLang="ja-JP" dirty="0"/>
              <a:t>Neutrinos</a:t>
            </a:r>
          </a:p>
        </p:txBody>
      </p:sp>
      <p:pic>
        <p:nvPicPr>
          <p:cNvPr id="2056" name="Picture 31" descr="zenith-geom-smal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633" y="3823640"/>
            <a:ext cx="2747790" cy="2532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4924000" y="713620"/>
            <a:ext cx="7268000" cy="301657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30000"/>
              <a:buFont typeface="Wingdings" panose="05000000000000000000" pitchFamily="2" charset="2"/>
              <a:buChar char="v"/>
              <a:tabLst/>
              <a:defRPr sz="20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marR="0" indent="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anose="05000000000000000000" pitchFamily="2" charset="2"/>
              <a:buChar char="v"/>
              <a:tabLst/>
              <a:defRPr sz="20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623888" marR="0" indent="-263525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75000"/>
              <a:buFont typeface="Arial" panose="020B0604020202020204" pitchFamily="34" charset="0"/>
              <a:buChar char="•"/>
              <a:tabLst/>
              <a:defRPr sz="18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803275" indent="-17938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125000"/>
              <a:buFont typeface="Wingdings" panose="05000000000000000000" pitchFamily="2" charset="2"/>
              <a:buChar char="§"/>
              <a:defRPr sz="18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984250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Open Sans" panose="020B0606030504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143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1088" indent="-1143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altLang="de-DE" sz="2400" b="1" dirty="0" smtClean="0">
                <a:solidFill>
                  <a:srgbClr val="0033CC"/>
                </a:solidFill>
                <a:latin typeface="Symbol" panose="05050102010706020507" pitchFamily="18" charset="2"/>
              </a:rPr>
              <a:t> n</a:t>
            </a:r>
            <a:r>
              <a:rPr lang="de-DE" altLang="de-DE" sz="2400" b="1" baseline="-25000" dirty="0" smtClean="0">
                <a:solidFill>
                  <a:srgbClr val="0033CC"/>
                </a:solidFill>
                <a:latin typeface="Tempus Sans ITC" panose="04020404030D07020202" pitchFamily="82" charset="0"/>
              </a:rPr>
              <a:t>e</a:t>
            </a:r>
            <a:r>
              <a:rPr lang="de-DE" altLang="de-DE" sz="2400" dirty="0" smtClean="0">
                <a:latin typeface="Symbol" panose="05050102010706020507" pitchFamily="18" charset="2"/>
              </a:rPr>
              <a:t> </a:t>
            </a:r>
            <a:r>
              <a:rPr lang="de-DE" altLang="de-DE" sz="2400" dirty="0"/>
              <a:t>und</a:t>
            </a:r>
            <a:r>
              <a:rPr lang="de-DE" altLang="de-DE" sz="2400" b="1" dirty="0" smtClean="0">
                <a:solidFill>
                  <a:srgbClr val="008000"/>
                </a:solidFill>
                <a:latin typeface="Symbol" panose="05050102010706020507" pitchFamily="18" charset="2"/>
              </a:rPr>
              <a:t> </a:t>
            </a:r>
            <a:r>
              <a:rPr lang="de-DE" altLang="de-DE" sz="2400" b="1" dirty="0" err="1" smtClean="0">
                <a:solidFill>
                  <a:srgbClr val="008000"/>
                </a:solidFill>
                <a:latin typeface="Symbol" panose="05050102010706020507" pitchFamily="18" charset="2"/>
              </a:rPr>
              <a:t>n</a:t>
            </a:r>
            <a:r>
              <a:rPr lang="de-DE" altLang="de-DE" sz="2400" b="1" baseline="-25000" dirty="0" err="1" smtClean="0">
                <a:solidFill>
                  <a:srgbClr val="008000"/>
                </a:solidFill>
                <a:latin typeface="Symbol" panose="05050102010706020507" pitchFamily="18" charset="2"/>
              </a:rPr>
              <a:t>m</a:t>
            </a:r>
            <a:r>
              <a:rPr lang="de-DE" altLang="de-DE" sz="2400" b="1" baseline="-25000" dirty="0">
                <a:solidFill>
                  <a:srgbClr val="008000"/>
                </a:solidFill>
                <a:latin typeface="Symbol" panose="05050102010706020507" pitchFamily="18" charset="2"/>
              </a:rPr>
              <a:t> </a:t>
            </a:r>
            <a:r>
              <a:rPr lang="de-DE" altLang="de-DE" sz="2400" dirty="0" smtClean="0"/>
              <a:t>aus Luftschauern</a:t>
            </a:r>
          </a:p>
          <a:p>
            <a:pPr lvl="2"/>
            <a:r>
              <a:rPr lang="de-DE" altLang="de-DE" sz="2000" dirty="0" smtClean="0"/>
              <a:t>Kommen aus allen Richtungen</a:t>
            </a:r>
          </a:p>
          <a:p>
            <a:pPr lvl="2"/>
            <a:r>
              <a:rPr lang="de-DE" altLang="de-DE" sz="2000" dirty="0" smtClean="0"/>
              <a:t>Energien mehrere Tausend Mal höher als aus KKW</a:t>
            </a:r>
          </a:p>
          <a:p>
            <a:pPr lvl="2"/>
            <a:r>
              <a:rPr lang="de-DE" altLang="de-DE" sz="2000" dirty="0" smtClean="0">
                <a:sym typeface="Wingdings" panose="05000000000000000000" pitchFamily="2" charset="2"/>
              </a:rPr>
              <a:t> </a:t>
            </a:r>
            <a:r>
              <a:rPr lang="de-DE" altLang="de-DE" sz="2000" dirty="0" err="1" smtClean="0"/>
              <a:t>Ozillationslängen</a:t>
            </a:r>
            <a:r>
              <a:rPr lang="de-DE" altLang="de-DE" sz="2000" dirty="0" smtClean="0"/>
              <a:t> mehrere 1000 km</a:t>
            </a:r>
          </a:p>
          <a:p>
            <a:pPr lvl="3"/>
            <a:r>
              <a:rPr lang="de-DE" altLang="de-DE" sz="2000" dirty="0" smtClean="0"/>
              <a:t>keine </a:t>
            </a:r>
            <a:r>
              <a:rPr lang="de-DE" altLang="de-DE" sz="2000" dirty="0" err="1" smtClean="0"/>
              <a:t>Ozillation</a:t>
            </a:r>
            <a:r>
              <a:rPr lang="de-DE" altLang="de-DE" sz="2000" dirty="0" smtClean="0"/>
              <a:t> „von oben“</a:t>
            </a:r>
          </a:p>
          <a:p>
            <a:pPr lvl="3"/>
            <a:r>
              <a:rPr lang="de-DE" altLang="de-DE" sz="2000" dirty="0" smtClean="0"/>
              <a:t>erst </a:t>
            </a:r>
            <a:r>
              <a:rPr lang="de-DE" altLang="de-DE" sz="2000" dirty="0"/>
              <a:t>nach Erddurchquerung</a:t>
            </a:r>
            <a:r>
              <a:rPr lang="de-DE" altLang="de-DE" sz="2000" b="1" dirty="0" smtClean="0">
                <a:solidFill>
                  <a:srgbClr val="008000"/>
                </a:solidFill>
                <a:latin typeface="Symbol" panose="05050102010706020507" pitchFamily="18" charset="2"/>
              </a:rPr>
              <a:t> </a:t>
            </a:r>
            <a:r>
              <a:rPr lang="de-DE" altLang="de-DE" sz="2000" b="1" dirty="0" err="1">
                <a:solidFill>
                  <a:srgbClr val="008000"/>
                </a:solidFill>
                <a:latin typeface="Symbol" panose="05050102010706020507" pitchFamily="18" charset="2"/>
              </a:rPr>
              <a:t>n</a:t>
            </a:r>
            <a:r>
              <a:rPr lang="de-DE" altLang="de-DE" sz="2000" b="1" baseline="-25000" dirty="0" err="1">
                <a:solidFill>
                  <a:srgbClr val="008000"/>
                </a:solidFill>
                <a:latin typeface="Symbol" panose="05050102010706020507" pitchFamily="18" charset="2"/>
              </a:rPr>
              <a:t>m</a:t>
            </a:r>
            <a:r>
              <a:rPr lang="de-DE" altLang="de-DE" sz="2000" b="1" baseline="-25000" dirty="0">
                <a:solidFill>
                  <a:srgbClr val="008000"/>
                </a:solidFill>
                <a:latin typeface="Symbol" panose="05050102010706020507" pitchFamily="18" charset="2"/>
              </a:rPr>
              <a:t> </a:t>
            </a:r>
            <a:r>
              <a:rPr lang="de-DE" altLang="de-DE" sz="2000" dirty="0" smtClean="0"/>
              <a:t>Oszillationen sichtbar</a:t>
            </a:r>
            <a:br>
              <a:rPr lang="de-DE" altLang="de-DE" sz="2000" dirty="0" smtClean="0"/>
            </a:br>
            <a:r>
              <a:rPr lang="de-DE" altLang="de-DE" sz="2000" dirty="0" smtClean="0"/>
              <a:t>mit Untergrunddetektoren in Minen oder im Eis</a:t>
            </a:r>
            <a:br>
              <a:rPr lang="de-DE" altLang="de-DE" sz="2000" dirty="0" smtClean="0"/>
            </a:br>
            <a:r>
              <a:rPr lang="de-DE" altLang="de-DE" sz="2000" dirty="0" smtClean="0"/>
              <a:t>(</a:t>
            </a:r>
            <a:r>
              <a:rPr lang="de-DE" altLang="de-DE" sz="2000" dirty="0" err="1" smtClean="0"/>
              <a:t>Superkamiokande</a:t>
            </a:r>
            <a:r>
              <a:rPr lang="de-DE" altLang="de-DE" sz="2000" dirty="0" smtClean="0"/>
              <a:t> SK, </a:t>
            </a:r>
            <a:r>
              <a:rPr lang="de-DE" altLang="de-DE" sz="2000" dirty="0" err="1" smtClean="0"/>
              <a:t>IceCube</a:t>
            </a:r>
            <a:r>
              <a:rPr lang="de-DE" altLang="de-DE" sz="2000" dirty="0" smtClean="0"/>
              <a:t> am Südpol)</a:t>
            </a:r>
            <a:endParaRPr lang="de-DE" altLang="de-DE" sz="2000" dirty="0"/>
          </a:p>
          <a:p>
            <a:pPr marL="0" indent="0">
              <a:buFont typeface="Wingdings" panose="05000000000000000000" pitchFamily="2" charset="2"/>
              <a:buNone/>
            </a:pPr>
            <a:endParaRPr lang="de-DE" altLang="de-DE" sz="1800" dirty="0">
              <a:latin typeface="Symbol" panose="05050102010706020507" pitchFamily="18" charset="2"/>
            </a:endParaRPr>
          </a:p>
        </p:txBody>
      </p:sp>
      <p:pic>
        <p:nvPicPr>
          <p:cNvPr id="32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49"/>
          <a:stretch>
            <a:fillRect/>
          </a:stretch>
        </p:blipFill>
        <p:spPr>
          <a:xfrm>
            <a:off x="7703396" y="3691186"/>
            <a:ext cx="4338638" cy="2708275"/>
          </a:xfrm>
          <a:noFill/>
        </p:spPr>
      </p:pic>
    </p:spTree>
    <p:extLst>
      <p:ext uri="{BB962C8B-B14F-4D97-AF65-F5344CB8AC3E}">
        <p14:creationId xmlns:p14="http://schemas.microsoft.com/office/powerpoint/2010/main" val="273733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6056" y="197984"/>
            <a:ext cx="8991600" cy="647700"/>
          </a:xfrm>
        </p:spPr>
        <p:txBody>
          <a:bodyPr/>
          <a:lstStyle/>
          <a:p>
            <a:r>
              <a:rPr lang="de-DE" dirty="0" smtClean="0"/>
              <a:t>Neutrino-Astronomie mit </a:t>
            </a:r>
            <a:r>
              <a:rPr lang="de-DE" dirty="0" err="1" smtClean="0"/>
              <a:t>IceCube</a:t>
            </a:r>
            <a:r>
              <a:rPr lang="de-DE" dirty="0" smtClean="0"/>
              <a:t> am Südpol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500742" y="791254"/>
            <a:ext cx="8512629" cy="1909866"/>
          </a:xfrm>
        </p:spPr>
        <p:txBody>
          <a:bodyPr/>
          <a:lstStyle/>
          <a:p>
            <a:r>
              <a:rPr lang="de-DE" dirty="0" err="1" smtClean="0"/>
              <a:t>Neutrino.Nachweis</a:t>
            </a:r>
            <a:r>
              <a:rPr lang="de-DE" dirty="0" smtClean="0"/>
              <a:t> aus aktiven Galaxienkernen </a:t>
            </a:r>
            <a:r>
              <a:rPr lang="de-DE" dirty="0" err="1" smtClean="0"/>
              <a:t>insb</a:t>
            </a:r>
            <a:r>
              <a:rPr lang="de-DE" dirty="0" smtClean="0"/>
              <a:t> „</a:t>
            </a:r>
            <a:r>
              <a:rPr lang="de-DE" dirty="0" err="1" smtClean="0"/>
              <a:t>Blazaren</a:t>
            </a:r>
            <a:r>
              <a:rPr lang="de-DE" dirty="0" smtClean="0"/>
              <a:t>“ </a:t>
            </a:r>
          </a:p>
          <a:p>
            <a:pPr lvl="1"/>
            <a:r>
              <a:rPr lang="de-DE" dirty="0" err="1" smtClean="0"/>
              <a:t>Bspw</a:t>
            </a:r>
            <a:r>
              <a:rPr lang="de-DE" dirty="0" smtClean="0"/>
              <a:t> </a:t>
            </a:r>
            <a:r>
              <a:rPr lang="de-DE" dirty="0" err="1" smtClean="0"/>
              <a:t>Cygnus</a:t>
            </a:r>
            <a:r>
              <a:rPr lang="de-DE" dirty="0" smtClean="0"/>
              <a:t> A</a:t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pPr lvl="1"/>
            <a:r>
              <a:rPr lang="de-DE" dirty="0"/>
              <a:t>m</a:t>
            </a:r>
            <a:r>
              <a:rPr lang="de-DE" dirty="0" smtClean="0"/>
              <a:t>it Hilfe eines 1 km³ großen Eiswürfels</a:t>
            </a:r>
            <a:br>
              <a:rPr lang="de-DE" dirty="0" smtClean="0"/>
            </a:br>
            <a:r>
              <a:rPr lang="de-DE" dirty="0" smtClean="0"/>
              <a:t>mit über 5000 optischen Sensoren</a:t>
            </a:r>
            <a:endParaRPr lang="de-DE" dirty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" r="3598"/>
          <a:stretch>
            <a:fillRect/>
          </a:stretch>
        </p:blipFill>
        <p:spPr>
          <a:xfrm>
            <a:off x="6203950" y="1376363"/>
            <a:ext cx="5378450" cy="4346575"/>
          </a:xfrm>
        </p:spPr>
      </p:pic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>
                <a:hlinkClick r:id="rId3"/>
              </a:rPr>
              <a:t>https://www.starobserver.org/tag/suedpol/page/3</a:t>
            </a:r>
            <a:r>
              <a:rPr lang="de-DE" dirty="0" smtClean="0">
                <a:hlinkClick r:id="rId3"/>
              </a:rPr>
              <a:t>/</a:t>
            </a:r>
            <a:r>
              <a:rPr lang="de-DE" dirty="0" smtClean="0"/>
              <a:t> </a:t>
            </a:r>
            <a:endParaRPr lang="de-DE" dirty="0"/>
          </a:p>
        </p:txBody>
      </p:sp>
      <p:pic>
        <p:nvPicPr>
          <p:cNvPr id="3074" name="Picture 2" descr="https://iihesite02.iihe.ac.be/wp-content/uploads/2026/03/icecube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841" y="1449841"/>
            <a:ext cx="4702629" cy="219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eck 7"/>
          <p:cNvSpPr/>
          <p:nvPr/>
        </p:nvSpPr>
        <p:spPr>
          <a:xfrm>
            <a:off x="804554" y="5962436"/>
            <a:ext cx="21563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de-DE" sz="1200" dirty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rPr>
              <a:t>https://</a:t>
            </a:r>
            <a:r>
              <a:rPr lang="de-DE" sz="1200" dirty="0" smtClean="0">
                <a:solidFill>
                  <a:schemeClr val="tx2"/>
                </a:solidFill>
                <a:latin typeface="Noto Serif" panose="02020502060505020204" pitchFamily="18" charset="0"/>
                <a:ea typeface="Noto Serif" panose="02020502060505020204" pitchFamily="18" charset="0"/>
                <a:cs typeface="Noto Serif" panose="02020502060505020204" pitchFamily="18" charset="0"/>
              </a:rPr>
              <a:t>iihe.ac.be/icecube</a:t>
            </a:r>
            <a:endParaRPr lang="de-DE" dirty="0"/>
          </a:p>
        </p:txBody>
      </p:sp>
      <p:pic>
        <p:nvPicPr>
          <p:cNvPr id="3076" name="Picture 4" descr="https://iihesite02.iihe.ac.be/wp-content/uploads/2026/03/icecube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888" y="4274564"/>
            <a:ext cx="4928054" cy="1738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99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platzhalter 9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4" r="18374"/>
          <a:stretch>
            <a:fillRect/>
          </a:stretch>
        </p:blipFill>
        <p:spPr/>
      </p:pic>
      <p:sp>
        <p:nvSpPr>
          <p:cNvPr id="6" name="Ti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Klang:</a:t>
            </a:r>
            <a:br>
              <a:rPr lang="de-DE" dirty="0" smtClean="0"/>
            </a:br>
            <a:r>
              <a:rPr lang="de-DE" dirty="0" smtClean="0"/>
              <a:t>Obertöne des Instruments</a:t>
            </a:r>
            <a:endParaRPr lang="de-DE" dirty="0"/>
          </a:p>
        </p:txBody>
      </p:sp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2. Was die </a:t>
            </a:r>
            <a:r>
              <a:rPr lang="en-US" dirty="0" err="1"/>
              <a:t>kosmische</a:t>
            </a:r>
            <a:r>
              <a:rPr lang="en-US" dirty="0"/>
              <a:t> </a:t>
            </a:r>
            <a:r>
              <a:rPr lang="en-US" dirty="0" err="1"/>
              <a:t>Hintergrundstrahlung</a:t>
            </a:r>
            <a:r>
              <a:rPr lang="en-US" dirty="0"/>
              <a:t> </a:t>
            </a:r>
            <a:r>
              <a:rPr lang="en-US" dirty="0" err="1"/>
              <a:t>über</a:t>
            </a:r>
            <a:r>
              <a:rPr lang="en-US" dirty="0"/>
              <a:t> das </a:t>
            </a:r>
            <a:r>
              <a:rPr lang="en-US" dirty="0" err="1"/>
              <a:t>Universum</a:t>
            </a:r>
            <a:r>
              <a:rPr lang="en-US" dirty="0"/>
              <a:t> </a:t>
            </a:r>
            <a:r>
              <a:rPr lang="en-US" dirty="0" err="1"/>
              <a:t>verrät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0133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2607" y="43617"/>
            <a:ext cx="10515600" cy="863174"/>
          </a:xfrm>
        </p:spPr>
        <p:txBody>
          <a:bodyPr>
            <a:normAutofit/>
          </a:bodyPr>
          <a:lstStyle/>
          <a:p>
            <a:r>
              <a:rPr lang="de-DE" dirty="0" smtClean="0"/>
              <a:t>Klang, </a:t>
            </a:r>
            <a:r>
              <a:rPr lang="de-DE" dirty="0"/>
              <a:t>W</a:t>
            </a:r>
            <a:r>
              <a:rPr lang="de-DE" dirty="0" smtClean="0"/>
              <a:t>ellenlängen, Obertöne 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/>
              <p:cNvSpPr>
                <a:spLocks noGrp="1"/>
              </p:cNvSpPr>
              <p:nvPr>
                <p:ph sz="half" idx="1"/>
              </p:nvPr>
            </p:nvSpPr>
            <p:spPr>
              <a:xfrm>
                <a:off x="356364" y="1402348"/>
                <a:ext cx="6455391" cy="616203"/>
              </a:xfrm>
            </p:spPr>
            <p:txBody>
              <a:bodyPr>
                <a:normAutofit/>
              </a:bodyPr>
              <a:lstStyle/>
              <a:p>
                <a:pPr lvl="1"/>
                <a:r>
                  <a:rPr lang="de-DE" dirty="0" smtClean="0"/>
                  <a:t>Schallgeschwindigkeit in </a:t>
                </a:r>
                <a:r>
                  <a:rPr lang="de-DE" dirty="0"/>
                  <a:t>Luft v = 340 m/s </a:t>
                </a:r>
                <a:endParaRPr lang="de-DE" dirty="0" smtClean="0"/>
              </a:p>
              <a:p>
                <a:pPr lvl="1"/>
                <a:r>
                  <a:rPr lang="de-DE" dirty="0"/>
                  <a:t>F</a:t>
                </a:r>
                <a:r>
                  <a:rPr lang="de-DE" dirty="0" smtClean="0"/>
                  <a:t>ür f = 340 Hz ergibt sich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de-DE" dirty="0" smtClean="0"/>
                  <a:t> = 1m</a:t>
                </a:r>
              </a:p>
              <a:p>
                <a:pPr lvl="1"/>
                <a:endParaRPr lang="de-DE" dirty="0" smtClean="0"/>
              </a:p>
              <a:p>
                <a:pPr marL="457200" lvl="1" indent="0">
                  <a:buNone/>
                </a:pPr>
                <a:endParaRPr lang="de-DE" dirty="0"/>
              </a:p>
            </p:txBody>
          </p:sp>
        </mc:Choice>
        <mc:Fallback xmlns=""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56364" y="1402348"/>
                <a:ext cx="6455391" cy="616203"/>
              </a:xfrm>
              <a:blipFill>
                <a:blip r:embed="rId2"/>
                <a:stretch>
                  <a:fillRect t="-58416" b="-5247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feld 6"/>
              <p:cNvSpPr txBox="1"/>
              <p:nvPr/>
            </p:nvSpPr>
            <p:spPr>
              <a:xfrm>
                <a:off x="192280" y="592230"/>
                <a:ext cx="5721825" cy="733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de-DE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de-DE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𝑊𝑒𝑙𝑙𝑒𝑛𝑙</m:t>
                          </m:r>
                          <m:r>
                            <a:rPr lang="de-DE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ä</m:t>
                          </m:r>
                          <m:r>
                            <a:rPr lang="de-DE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𝑛𝑔𝑒</m:t>
                          </m:r>
                        </m:e>
                      </m:d>
                      <m:r>
                        <a:rPr lang="de-DE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de-DE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r>
                            <a:rPr lang="de-DE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(</m:t>
                          </m:r>
                          <m:r>
                            <a:rPr lang="de-DE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𝐺𝑒𝑠𝑐h𝑤𝑖𝑛𝑑𝑖𝑔𝑘𝑒𝑖𝑡</m:t>
                          </m:r>
                          <m:r>
                            <a:rPr lang="de-DE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de-DE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de-DE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de-DE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𝐹𝑟𝑒𝑞𝑢𝑒𝑛𝑧</m:t>
                          </m:r>
                          <m:r>
                            <a:rPr lang="de-DE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de-DE" sz="2000" dirty="0"/>
              </a:p>
            </p:txBody>
          </p:sp>
        </mc:Choice>
        <mc:Fallback xmlns="">
          <p:sp>
            <p:nvSpPr>
              <p:cNvPr id="7" name="Textfeld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280" y="592230"/>
                <a:ext cx="5721825" cy="73314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56" y="2203800"/>
            <a:ext cx="2542403" cy="3479392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3193" y="2193654"/>
            <a:ext cx="2535138" cy="3462480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-315093" y="5760161"/>
            <a:ext cx="5420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dirty="0" smtClean="0"/>
              <a:t>Institut </a:t>
            </a:r>
            <a:r>
              <a:rPr lang="de-DE" sz="1000" dirty="0"/>
              <a:t>für </a:t>
            </a:r>
            <a:r>
              <a:rPr lang="de-DE" sz="1000" dirty="0" smtClean="0"/>
              <a:t>Mechanik, Fakultät </a:t>
            </a:r>
            <a:r>
              <a:rPr lang="de-DE" sz="1000" dirty="0"/>
              <a:t>für Luft- und </a:t>
            </a:r>
            <a:r>
              <a:rPr lang="de-DE" sz="1000" dirty="0" smtClean="0"/>
              <a:t/>
            </a:r>
            <a:br>
              <a:rPr lang="de-DE" sz="1000" dirty="0" smtClean="0"/>
            </a:br>
            <a:r>
              <a:rPr lang="de-DE" sz="1000" dirty="0" smtClean="0"/>
              <a:t>Raumfahrttechnik, Universität </a:t>
            </a:r>
            <a:r>
              <a:rPr lang="de-DE" sz="1000" dirty="0"/>
              <a:t>der Bundeswehr München</a:t>
            </a:r>
          </a:p>
        </p:txBody>
      </p:sp>
      <p:sp>
        <p:nvSpPr>
          <p:cNvPr id="12" name="Inhaltsplatzhalter 2"/>
          <p:cNvSpPr>
            <a:spLocks noGrp="1"/>
          </p:cNvSpPr>
          <p:nvPr>
            <p:ph sz="half" idx="1"/>
          </p:nvPr>
        </p:nvSpPr>
        <p:spPr>
          <a:xfrm>
            <a:off x="6280312" y="244180"/>
            <a:ext cx="4271688" cy="1551964"/>
          </a:xfrm>
        </p:spPr>
        <p:txBody>
          <a:bodyPr>
            <a:normAutofit/>
          </a:bodyPr>
          <a:lstStyle/>
          <a:p>
            <a:r>
              <a:rPr lang="de-DE" dirty="0" smtClean="0"/>
              <a:t>Klang: </a:t>
            </a:r>
            <a:r>
              <a:rPr lang="de-DE" dirty="0" smtClean="0">
                <a:hlinkClick r:id="rId6" action="ppaction://hlinkfile"/>
              </a:rPr>
              <a:t>Frequenzgemisch</a:t>
            </a:r>
            <a:endParaRPr lang="de-DE" dirty="0" smtClean="0"/>
          </a:p>
          <a:p>
            <a:pPr lvl="1"/>
            <a:r>
              <a:rPr lang="de-DE" dirty="0" smtClean="0"/>
              <a:t>Charakteristisch </a:t>
            </a:r>
            <a:br>
              <a:rPr lang="de-DE" dirty="0" smtClean="0"/>
            </a:br>
            <a:r>
              <a:rPr lang="de-DE" dirty="0" smtClean="0"/>
              <a:t>für Schallquelle (Instrument)</a:t>
            </a:r>
          </a:p>
          <a:p>
            <a:pPr lvl="1"/>
            <a:r>
              <a:rPr lang="de-DE" dirty="0" smtClean="0"/>
              <a:t>Grundton + mehrere Obertöne</a:t>
            </a:r>
          </a:p>
        </p:txBody>
      </p:sp>
      <p:pic>
        <p:nvPicPr>
          <p:cNvPr id="8194" name="Picture 2" descr="Placeholder ima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677" y="1582607"/>
            <a:ext cx="4471602" cy="4078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feld 13"/>
          <p:cNvSpPr txBox="1"/>
          <p:nvPr/>
        </p:nvSpPr>
        <p:spPr>
          <a:xfrm>
            <a:off x="5914105" y="5760161"/>
            <a:ext cx="54204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 smtClean="0">
                <a:hlinkClick r:id="rId8"/>
              </a:rPr>
              <a:t>www.lehrklaenge.de/PHP/Akustik/Obertonspektrum1.php</a:t>
            </a:r>
            <a:r>
              <a:rPr lang="de-DE" sz="1200" dirty="0" smtClean="0"/>
              <a:t> 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37825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77490-8A3E-993E-D87E-30872CCBA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831" y="270458"/>
            <a:ext cx="11369960" cy="808582"/>
          </a:xfrm>
        </p:spPr>
        <p:txBody>
          <a:bodyPr/>
          <a:lstStyle/>
          <a:p>
            <a:r>
              <a:rPr lang="de-DE" dirty="0" smtClean="0"/>
              <a:t>Mikrowellen-“Klangmuster“ projiziert über Dresden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0F5B4-2DC7-946E-9040-23A063F51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5490" y="1070318"/>
            <a:ext cx="4626426" cy="4733593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Schallwellenmuster</a:t>
            </a:r>
          </a:p>
          <a:p>
            <a:pPr lvl="2"/>
            <a:r>
              <a:rPr lang="de-DE" dirty="0" smtClean="0"/>
              <a:t>Gemessen über winzige </a:t>
            </a:r>
            <a:br>
              <a:rPr lang="de-DE" dirty="0" smtClean="0"/>
            </a:br>
            <a:r>
              <a:rPr lang="de-DE" dirty="0" smtClean="0"/>
              <a:t>Temperaturschwankungen</a:t>
            </a:r>
            <a:br>
              <a:rPr lang="de-DE" dirty="0" smtClean="0"/>
            </a:br>
            <a:r>
              <a:rPr lang="de-DE" dirty="0" smtClean="0"/>
              <a:t>in der thermischen Strahlung</a:t>
            </a:r>
            <a:br>
              <a:rPr lang="de-DE" dirty="0" smtClean="0"/>
            </a:br>
            <a:r>
              <a:rPr lang="de-DE" dirty="0" smtClean="0"/>
              <a:t>des Universums (Mikrowellen)</a:t>
            </a:r>
          </a:p>
          <a:p>
            <a:r>
              <a:rPr lang="de-DE" dirty="0" smtClean="0"/>
              <a:t>Entstanden</a:t>
            </a:r>
          </a:p>
          <a:p>
            <a:pPr lvl="2"/>
            <a:r>
              <a:rPr lang="de-DE" dirty="0" smtClean="0"/>
              <a:t>380.000 Jahre nach dem Urknall</a:t>
            </a:r>
          </a:p>
          <a:p>
            <a:pPr lvl="2"/>
            <a:r>
              <a:rPr lang="de-DE" dirty="0" smtClean="0"/>
              <a:t>Ausbreitung bis heute</a:t>
            </a:r>
          </a:p>
          <a:p>
            <a:pPr lvl="1"/>
            <a:r>
              <a:rPr lang="de-DE" dirty="0"/>
              <a:t>Distanz der Quelle</a:t>
            </a:r>
          </a:p>
          <a:p>
            <a:pPr lvl="2"/>
            <a:r>
              <a:rPr lang="de-DE" dirty="0"/>
              <a:t>13,8 Milliarden </a:t>
            </a:r>
            <a:r>
              <a:rPr lang="de-DE" dirty="0" smtClean="0"/>
              <a:t>Lichtjahre</a:t>
            </a:r>
          </a:p>
          <a:p>
            <a:pPr lvl="1"/>
            <a:r>
              <a:rPr lang="de-DE" dirty="0" smtClean="0"/>
              <a:t>Max Wellenlänge damals</a:t>
            </a:r>
          </a:p>
          <a:p>
            <a:pPr lvl="2"/>
            <a:r>
              <a:rPr lang="de-DE" dirty="0" smtClean="0"/>
              <a:t>220.000 Lichtjahre</a:t>
            </a:r>
          </a:p>
          <a:p>
            <a:pPr lvl="1"/>
            <a:r>
              <a:rPr lang="de-DE" dirty="0" smtClean="0"/>
              <a:t>Max Wellenlänge heute</a:t>
            </a:r>
          </a:p>
          <a:p>
            <a:pPr lvl="2"/>
            <a:r>
              <a:rPr lang="de-DE" dirty="0" smtClean="0"/>
              <a:t>240 </a:t>
            </a:r>
            <a:r>
              <a:rPr lang="de-DE" dirty="0" err="1" smtClean="0"/>
              <a:t>Mio</a:t>
            </a:r>
            <a:r>
              <a:rPr lang="de-DE" dirty="0" smtClean="0"/>
              <a:t> Lichtjahre</a:t>
            </a:r>
            <a:br>
              <a:rPr lang="de-DE" dirty="0" smtClean="0"/>
            </a:br>
            <a:r>
              <a:rPr lang="de-DE" dirty="0" smtClean="0"/>
              <a:t>(wegen Ausdehnung</a:t>
            </a:r>
            <a:br>
              <a:rPr lang="de-DE" dirty="0" smtClean="0"/>
            </a:br>
            <a:r>
              <a:rPr lang="de-DE" dirty="0" smtClean="0"/>
              <a:t>des Universums um ~ Faktor 1000)</a:t>
            </a:r>
          </a:p>
        </p:txBody>
      </p:sp>
      <p:pic>
        <p:nvPicPr>
          <p:cNvPr id="5" name="Picture 3" descr="dresd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3272" y="1152207"/>
            <a:ext cx="6712090" cy="4470242"/>
          </a:xfrm>
          <a:prstGeom prst="rect">
            <a:avLst/>
          </a:prstGeom>
          <a:noFill/>
        </p:spPr>
      </p:pic>
      <p:sp>
        <p:nvSpPr>
          <p:cNvPr id="6" name="Textfeld 5"/>
          <p:cNvSpPr txBox="1"/>
          <p:nvPr/>
        </p:nvSpPr>
        <p:spPr>
          <a:xfrm>
            <a:off x="571831" y="5636098"/>
            <a:ext cx="34232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 smtClean="0"/>
              <a:t>Klaus Schubert, Jens Brose, TU Dresden</a:t>
            </a:r>
            <a:endParaRPr lang="de-DE" sz="1200" dirty="0"/>
          </a:p>
        </p:txBody>
      </p:sp>
      <p:sp>
        <p:nvSpPr>
          <p:cNvPr id="7" name="Pfeil nach links und rechts 6"/>
          <p:cNvSpPr/>
          <p:nvPr/>
        </p:nvSpPr>
        <p:spPr>
          <a:xfrm rot="10986509">
            <a:off x="5615454" y="3542834"/>
            <a:ext cx="853065" cy="280419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>
            <a:off x="5102438" y="3318984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solidFill>
                  <a:srgbClr val="FFFF00"/>
                </a:solidFill>
              </a:rPr>
              <a:t>~1°</a:t>
            </a:r>
            <a:endParaRPr lang="de-DE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97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6424"/>
          </a:xfrm>
        </p:spPr>
        <p:txBody>
          <a:bodyPr>
            <a:normAutofit/>
          </a:bodyPr>
          <a:lstStyle/>
          <a:p>
            <a:r>
              <a:rPr lang="de-DE" dirty="0" smtClean="0"/>
              <a:t>Das </a:t>
            </a:r>
            <a:r>
              <a:rPr lang="de-DE" dirty="0"/>
              <a:t>M</a:t>
            </a:r>
            <a:r>
              <a:rPr lang="de-DE" dirty="0" smtClean="0"/>
              <a:t>uster des kosmischen Klangs</a:t>
            </a:r>
            <a:endParaRPr lang="de-DE" dirty="0"/>
          </a:p>
        </p:txBody>
      </p:sp>
      <p:pic>
        <p:nvPicPr>
          <p:cNvPr id="8" name="Picture 2" descr="http://sci.esa.int/science-e-media/img/1a/Planck_CMB_Mollweide_bb62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9696" y="2479431"/>
            <a:ext cx="5181600" cy="2586654"/>
          </a:xfrm>
          <a:prstGeom prst="rect">
            <a:avLst/>
          </a:prstGeom>
          <a:noFill/>
        </p:spPr>
      </p:pic>
      <p:sp>
        <p:nvSpPr>
          <p:cNvPr id="9" name="Inhaltsplatzhalter 2"/>
          <p:cNvSpPr txBox="1">
            <a:spLocks/>
          </p:cNvSpPr>
          <p:nvPr/>
        </p:nvSpPr>
        <p:spPr>
          <a:xfrm>
            <a:off x="531240" y="1062307"/>
            <a:ext cx="5769430" cy="4117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de-DE" sz="2000" dirty="0" smtClean="0">
                <a:solidFill>
                  <a:schemeClr val="accent1"/>
                </a:solidFill>
              </a:rPr>
              <a:t> Messung des Planck-Satelliten (2013)</a:t>
            </a:r>
            <a:endParaRPr lang="de-DE" sz="2000" dirty="0">
              <a:solidFill>
                <a:schemeClr val="accent1"/>
              </a:solidFill>
            </a:endParaRPr>
          </a:p>
          <a:p>
            <a:pPr lvl="1"/>
            <a:r>
              <a:rPr lang="de-DE" sz="1800" dirty="0">
                <a:solidFill>
                  <a:schemeClr val="accent1"/>
                </a:solidFill>
              </a:rPr>
              <a:t>Rot:   0,00002K wärmer als 2,73 K</a:t>
            </a:r>
          </a:p>
          <a:p>
            <a:pPr lvl="1"/>
            <a:r>
              <a:rPr lang="de-DE" sz="1800" dirty="0">
                <a:solidFill>
                  <a:schemeClr val="accent1"/>
                </a:solidFill>
              </a:rPr>
              <a:t>Blau: 0,00002K kälter     als 2,73 K</a:t>
            </a: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82167" y="2219693"/>
            <a:ext cx="5678761" cy="3506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" descr="Tastatu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99466" y="5582887"/>
            <a:ext cx="722082" cy="162711"/>
          </a:xfrm>
          <a:prstGeom prst="rect">
            <a:avLst/>
          </a:prstGeom>
          <a:noFill/>
        </p:spPr>
      </p:pic>
      <p:pic>
        <p:nvPicPr>
          <p:cNvPr id="16" name="Picture 10" descr="Tastatu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21548" y="5586680"/>
            <a:ext cx="722082" cy="162711"/>
          </a:xfrm>
          <a:prstGeom prst="rect">
            <a:avLst/>
          </a:prstGeom>
          <a:noFill/>
        </p:spPr>
      </p:pic>
      <p:pic>
        <p:nvPicPr>
          <p:cNvPr id="17" name="Picture 10" descr="Tastatu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43630" y="5590473"/>
            <a:ext cx="722082" cy="162711"/>
          </a:xfrm>
          <a:prstGeom prst="rect">
            <a:avLst/>
          </a:prstGeom>
          <a:noFill/>
        </p:spPr>
      </p:pic>
      <p:sp>
        <p:nvSpPr>
          <p:cNvPr id="10" name="Inhaltsplatzhalter 9"/>
          <p:cNvSpPr>
            <a:spLocks noGrp="1"/>
          </p:cNvSpPr>
          <p:nvPr>
            <p:ph sz="half" idx="1"/>
          </p:nvPr>
        </p:nvSpPr>
        <p:spPr>
          <a:xfrm>
            <a:off x="6277497" y="1195354"/>
            <a:ext cx="5939657" cy="4117975"/>
          </a:xfrm>
        </p:spPr>
        <p:txBody>
          <a:bodyPr/>
          <a:lstStyle/>
          <a:p>
            <a:r>
              <a:rPr lang="de-DE" dirty="0" smtClean="0"/>
              <a:t>Obertonspektrum</a:t>
            </a:r>
          </a:p>
          <a:p>
            <a:pPr lvl="1"/>
            <a:r>
              <a:rPr lang="de-DE" dirty="0" smtClean="0"/>
              <a:t>Wellenlänge ~ 0,02-0,2 </a:t>
            </a:r>
            <a:r>
              <a:rPr lang="de-DE" dirty="0" err="1" smtClean="0"/>
              <a:t>Mio</a:t>
            </a:r>
            <a:r>
              <a:rPr lang="de-DE" dirty="0"/>
              <a:t> </a:t>
            </a:r>
            <a:r>
              <a:rPr lang="de-DE" dirty="0" smtClean="0"/>
              <a:t>Lichtjahre</a:t>
            </a:r>
          </a:p>
          <a:p>
            <a:pPr lvl="1"/>
            <a:r>
              <a:rPr lang="de-DE" dirty="0" smtClean="0"/>
              <a:t>Frequenz ~ 1/(0,04-0,4 </a:t>
            </a:r>
            <a:r>
              <a:rPr lang="de-DE" dirty="0" err="1"/>
              <a:t>M</a:t>
            </a:r>
            <a:r>
              <a:rPr lang="de-DE" dirty="0" err="1" smtClean="0"/>
              <a:t>io</a:t>
            </a:r>
            <a:r>
              <a:rPr lang="de-DE" dirty="0" smtClean="0"/>
              <a:t> Jahre)</a:t>
            </a:r>
            <a:br>
              <a:rPr lang="de-DE" dirty="0" smtClean="0"/>
            </a:br>
            <a:endParaRPr lang="de-DE" dirty="0" smtClean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345989" y="5180282"/>
            <a:ext cx="5750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 smtClean="0"/>
              <a:t>ESA</a:t>
            </a:r>
            <a:r>
              <a:rPr lang="de-DE" sz="1200" dirty="0"/>
              <a:t>, Planck, </a:t>
            </a:r>
            <a:r>
              <a:rPr lang="de-DE" sz="1200" dirty="0" smtClean="0">
                <a:hlinkClick r:id="rId7"/>
              </a:rPr>
              <a:t>www.esa.int/ESA_Multimedia/Images/2013/03/Planck_Power_Spectrum</a:t>
            </a:r>
            <a:endParaRPr lang="de-DE" sz="1200" dirty="0" smtClean="0"/>
          </a:p>
          <a:p>
            <a:pPr algn="r"/>
            <a:r>
              <a:rPr lang="de-DE" sz="1200" dirty="0" smtClean="0">
                <a:hlinkClick r:id="rId8"/>
              </a:rPr>
              <a:t>Transponiert um 50 Oktaven:</a:t>
            </a:r>
            <a:endParaRPr lang="de-DE" sz="1200" dirty="0"/>
          </a:p>
        </p:txBody>
      </p:sp>
      <p:pic>
        <p:nvPicPr>
          <p:cNvPr id="19" name="s_cofl_conc_R_5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6126320" y="5590473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20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11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34137" t="18227" b="7185"/>
          <a:stretch/>
        </p:blipFill>
        <p:spPr bwMode="auto">
          <a:xfrm>
            <a:off x="8241957" y="3958635"/>
            <a:ext cx="3645243" cy="2015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60069" y="312912"/>
            <a:ext cx="10889673" cy="660486"/>
          </a:xfrm>
        </p:spPr>
        <p:txBody>
          <a:bodyPr>
            <a:normAutofit/>
          </a:bodyPr>
          <a:lstStyle/>
          <a:p>
            <a:r>
              <a:rPr lang="de-DE" dirty="0" smtClean="0"/>
              <a:t>Analyse des Klangs des dünnen Gases (380.000 Jahre n. Urknall)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0805" y="1025612"/>
            <a:ext cx="7101532" cy="4615167"/>
          </a:xfrm>
        </p:spPr>
        <p:txBody>
          <a:bodyPr>
            <a:normAutofit/>
          </a:bodyPr>
          <a:lstStyle/>
          <a:p>
            <a:r>
              <a:rPr lang="de-DE" dirty="0" smtClean="0"/>
              <a:t>Anteil </a:t>
            </a:r>
            <a:r>
              <a:rPr lang="el-GR" dirty="0" smtClean="0"/>
              <a:t>Ω</a:t>
            </a:r>
            <a:r>
              <a:rPr lang="de-DE" baseline="-25000" dirty="0" smtClean="0"/>
              <a:t>B</a:t>
            </a:r>
            <a:r>
              <a:rPr lang="de-DE" dirty="0" smtClean="0"/>
              <a:t> = 5% elektrisch geladene „atomare“ Materie</a:t>
            </a:r>
            <a:br>
              <a:rPr lang="de-DE" dirty="0" smtClean="0"/>
            </a:br>
            <a:r>
              <a:rPr lang="de-DE" dirty="0" smtClean="0"/>
              <a:t>(</a:t>
            </a:r>
            <a:r>
              <a:rPr lang="de-DE" dirty="0"/>
              <a:t>Atomkerne (p, </a:t>
            </a:r>
            <a:r>
              <a:rPr lang="de-DE" dirty="0" smtClean="0"/>
              <a:t>He), Elektronen)</a:t>
            </a:r>
          </a:p>
          <a:p>
            <a:pPr lvl="1"/>
            <a:r>
              <a:rPr lang="de-DE" dirty="0" smtClean="0"/>
              <a:t>kann </a:t>
            </a:r>
            <a:r>
              <a:rPr lang="de-DE" dirty="0"/>
              <a:t>Licht </a:t>
            </a:r>
            <a:r>
              <a:rPr lang="de-DE" dirty="0" smtClean="0"/>
              <a:t>abstrahlen (</a:t>
            </a:r>
            <a:r>
              <a:rPr lang="de-DE" dirty="0" smtClean="0">
                <a:sym typeface="Wingdings" panose="05000000000000000000" pitchFamily="2" charset="2"/>
              </a:rPr>
              <a:t> Strahlungsdruck)</a:t>
            </a:r>
            <a:endParaRPr lang="de-DE" dirty="0"/>
          </a:p>
          <a:p>
            <a:pPr lvl="1"/>
            <a:r>
              <a:rPr lang="de-DE" dirty="0" smtClean="0"/>
              <a:t>Schallausbreitung über Strahlungsdruck </a:t>
            </a:r>
            <a:r>
              <a:rPr lang="de-DE" dirty="0"/>
              <a:t>und </a:t>
            </a:r>
            <a:r>
              <a:rPr lang="de-DE" dirty="0" smtClean="0"/>
              <a:t>Gravitation</a:t>
            </a:r>
          </a:p>
          <a:p>
            <a:pPr lvl="1"/>
            <a:r>
              <a:rPr lang="de-DE" dirty="0" smtClean="0"/>
              <a:t>Erzeugt insb. „ungerade“ Obertöne (1.,3.,5…)</a:t>
            </a:r>
          </a:p>
          <a:p>
            <a:pPr lvl="1"/>
            <a:endParaRPr lang="de-DE" dirty="0" smtClean="0"/>
          </a:p>
          <a:p>
            <a:r>
              <a:rPr lang="de-DE" dirty="0" smtClean="0"/>
              <a:t>Anteil </a:t>
            </a:r>
            <a:r>
              <a:rPr lang="el-GR" dirty="0" smtClean="0"/>
              <a:t>Ω</a:t>
            </a:r>
            <a:r>
              <a:rPr lang="de-DE" baseline="-25000" dirty="0" smtClean="0"/>
              <a:t>DM</a:t>
            </a:r>
            <a:r>
              <a:rPr lang="de-DE" dirty="0" smtClean="0"/>
              <a:t> = 26% ungeladene „dunkle“ Materie</a:t>
            </a:r>
            <a:br>
              <a:rPr lang="de-DE" dirty="0" smtClean="0"/>
            </a:br>
            <a:r>
              <a:rPr lang="de-DE" dirty="0" smtClean="0"/>
              <a:t>(bspw. Neutrinos  …)</a:t>
            </a:r>
          </a:p>
          <a:p>
            <a:pPr lvl="1"/>
            <a:r>
              <a:rPr lang="de-DE" dirty="0"/>
              <a:t>kann </a:t>
            </a:r>
            <a:r>
              <a:rPr lang="de-DE" b="1" i="1" dirty="0"/>
              <a:t>kein </a:t>
            </a:r>
            <a:r>
              <a:rPr lang="de-DE" dirty="0"/>
              <a:t>Licht </a:t>
            </a:r>
            <a:r>
              <a:rPr lang="de-DE" dirty="0" smtClean="0"/>
              <a:t>abstrahlen </a:t>
            </a:r>
            <a:r>
              <a:rPr lang="de-DE" dirty="0" smtClean="0">
                <a:solidFill>
                  <a:srgbClr val="FF0000"/>
                </a:solidFill>
              </a:rPr>
              <a:t>(„</a:t>
            </a:r>
            <a:r>
              <a:rPr lang="de-DE" dirty="0">
                <a:solidFill>
                  <a:srgbClr val="FF0000"/>
                </a:solidFill>
              </a:rPr>
              <a:t>dunkle Materie“)</a:t>
            </a:r>
          </a:p>
          <a:p>
            <a:pPr lvl="1"/>
            <a:r>
              <a:rPr lang="de-DE" dirty="0" smtClean="0"/>
              <a:t>Schallausbreitung nur über Gravitation</a:t>
            </a:r>
          </a:p>
          <a:p>
            <a:pPr lvl="1"/>
            <a:r>
              <a:rPr lang="de-DE" dirty="0" smtClean="0"/>
              <a:t>Erhöht insb. „gerade“ Obertöne</a:t>
            </a:r>
          </a:p>
          <a:p>
            <a:pPr lvl="1"/>
            <a:endParaRPr lang="de-DE" dirty="0"/>
          </a:p>
          <a:p>
            <a:r>
              <a:rPr lang="de-DE" dirty="0" smtClean="0">
                <a:solidFill>
                  <a:srgbClr val="00B050"/>
                </a:solidFill>
              </a:rPr>
              <a:t>Wir „hören“ die Zusammensetzung des Universums!</a:t>
            </a:r>
            <a:endParaRPr lang="de-DE" dirty="0">
              <a:solidFill>
                <a:srgbClr val="00B050"/>
              </a:solidFill>
            </a:endParaRPr>
          </a:p>
        </p:txBody>
      </p:sp>
      <p:pic>
        <p:nvPicPr>
          <p:cNvPr id="5" name="Picture 7" descr="baryoninfluenceonCMB2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62338" y="1025613"/>
            <a:ext cx="3850159" cy="2933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r="81849" b="10177"/>
          <a:stretch/>
        </p:blipFill>
        <p:spPr bwMode="auto">
          <a:xfrm>
            <a:off x="7438768" y="3439953"/>
            <a:ext cx="803190" cy="2454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1570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87829" y="212726"/>
            <a:ext cx="10515600" cy="385988"/>
          </a:xfrm>
        </p:spPr>
        <p:txBody>
          <a:bodyPr/>
          <a:lstStyle/>
          <a:p>
            <a:r>
              <a:rPr lang="de-DE" dirty="0" smtClean="0"/>
              <a:t>Unabhängige Bestätigung für „Dunkle Materie“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12365" y="822074"/>
            <a:ext cx="4892121" cy="4117975"/>
          </a:xfrm>
        </p:spPr>
        <p:txBody>
          <a:bodyPr/>
          <a:lstStyle/>
          <a:p>
            <a:r>
              <a:rPr lang="de-DE" dirty="0" smtClean="0"/>
              <a:t>Rotationskurven Galaxien</a:t>
            </a:r>
          </a:p>
          <a:p>
            <a:pPr lvl="1"/>
            <a:r>
              <a:rPr lang="de-DE" dirty="0" smtClean="0"/>
              <a:t>Erreichen </a:t>
            </a:r>
            <a:r>
              <a:rPr lang="de-DE" dirty="0"/>
              <a:t>nie 1/</a:t>
            </a:r>
            <a:r>
              <a:rPr lang="en-US" dirty="0" err="1">
                <a:latin typeface="Symbol" panose="05050102010706020507" pitchFamily="18" charset="2"/>
              </a:rPr>
              <a:t>Ö</a:t>
            </a:r>
            <a:r>
              <a:rPr lang="en-US" dirty="0" err="1">
                <a:latin typeface="Arial" pitchFamily="34" charset="0"/>
              </a:rPr>
              <a:t>r</a:t>
            </a:r>
            <a:r>
              <a:rPr lang="en-US" dirty="0">
                <a:latin typeface="Arial" pitchFamily="34" charset="0"/>
              </a:rPr>
              <a:t> </a:t>
            </a:r>
            <a:r>
              <a:rPr lang="de-DE" dirty="0" smtClean="0"/>
              <a:t>Gesetz</a:t>
            </a:r>
            <a:br>
              <a:rPr lang="de-DE" dirty="0" smtClean="0"/>
            </a:br>
            <a:r>
              <a:rPr lang="de-DE" dirty="0" smtClean="0"/>
              <a:t>für Rotation um Zentralmasse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32919" y="822074"/>
            <a:ext cx="3441357" cy="4117975"/>
          </a:xfrm>
        </p:spPr>
        <p:txBody>
          <a:bodyPr/>
          <a:lstStyle/>
          <a:p>
            <a:r>
              <a:rPr lang="de-DE" dirty="0" smtClean="0"/>
              <a:t>Gravitationslinsen</a:t>
            </a:r>
          </a:p>
          <a:p>
            <a:pPr lvl="1"/>
            <a:r>
              <a:rPr lang="de-DE" dirty="0" smtClean="0"/>
              <a:t>5x mehr Masse </a:t>
            </a:r>
            <a:br>
              <a:rPr lang="de-DE" dirty="0" smtClean="0"/>
            </a:br>
            <a:r>
              <a:rPr lang="de-DE" dirty="0" smtClean="0"/>
              <a:t>als Sterne + Gas</a:t>
            </a:r>
            <a:endParaRPr lang="de-DE" dirty="0"/>
          </a:p>
        </p:txBody>
      </p:sp>
      <p:sp>
        <p:nvSpPr>
          <p:cNvPr id="7" name="Inhaltsplatzhalter 3"/>
          <p:cNvSpPr txBox="1">
            <a:spLocks/>
          </p:cNvSpPr>
          <p:nvPr/>
        </p:nvSpPr>
        <p:spPr>
          <a:xfrm>
            <a:off x="8445843" y="822074"/>
            <a:ext cx="3441357" cy="3793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de-DE" sz="2000" dirty="0" smtClean="0">
                <a:solidFill>
                  <a:schemeClr val="accent1"/>
                </a:solidFill>
              </a:rPr>
              <a:t> Galaxienkollision</a:t>
            </a:r>
            <a:endParaRPr lang="de-DE" sz="2000" dirty="0">
              <a:solidFill>
                <a:schemeClr val="accent1"/>
              </a:solidFill>
            </a:endParaRPr>
          </a:p>
          <a:p>
            <a:pPr lvl="1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SzPct val="130000"/>
            </a:pPr>
            <a:r>
              <a:rPr lang="de-DE" sz="1800" dirty="0">
                <a:solidFill>
                  <a:schemeClr val="accent1"/>
                </a:solidFill>
              </a:rPr>
              <a:t>Gas und DM</a:t>
            </a:r>
            <a:br>
              <a:rPr lang="de-DE" sz="1800" dirty="0">
                <a:solidFill>
                  <a:schemeClr val="accent1"/>
                </a:solidFill>
              </a:rPr>
            </a:br>
            <a:r>
              <a:rPr lang="de-DE" sz="1800" dirty="0">
                <a:solidFill>
                  <a:schemeClr val="accent1"/>
                </a:solidFill>
              </a:rPr>
              <a:t>unterschiedlich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031" y="1812029"/>
            <a:ext cx="3389419" cy="2453294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486" y="1830007"/>
            <a:ext cx="3219570" cy="2435316"/>
          </a:xfrm>
          <a:prstGeom prst="rect">
            <a:avLst/>
          </a:prstGeom>
        </p:spPr>
      </p:pic>
      <p:sp>
        <p:nvSpPr>
          <p:cNvPr id="10" name="Rechteck 9"/>
          <p:cNvSpPr/>
          <p:nvPr/>
        </p:nvSpPr>
        <p:spPr>
          <a:xfrm>
            <a:off x="5169535" y="4354341"/>
            <a:ext cx="32330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/>
              <a:t>https://upload.wikimedia.org/wikipedia</a:t>
            </a:r>
            <a:r>
              <a:rPr lang="de-DE" sz="1200" dirty="0" smtClean="0"/>
              <a:t>/</a:t>
            </a:r>
            <a:br>
              <a:rPr lang="de-DE" sz="1200" dirty="0" smtClean="0"/>
            </a:br>
            <a:r>
              <a:rPr lang="de-DE" sz="1200" dirty="0" err="1" smtClean="0"/>
              <a:t>commons</a:t>
            </a:r>
            <a:r>
              <a:rPr lang="de-DE" sz="1200" dirty="0" smtClean="0"/>
              <a:t>/0/02/Gravitational_lens-full.jpg</a:t>
            </a:r>
            <a:endParaRPr lang="de-DE" sz="1200" dirty="0"/>
          </a:p>
        </p:txBody>
      </p:sp>
      <p:sp>
        <p:nvSpPr>
          <p:cNvPr id="11" name="Textfeld 10"/>
          <p:cNvSpPr txBox="1"/>
          <p:nvPr/>
        </p:nvSpPr>
        <p:spPr>
          <a:xfrm>
            <a:off x="8970023" y="4466244"/>
            <a:ext cx="29604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dirty="0" smtClean="0"/>
              <a:t>NASA, Chandra</a:t>
            </a:r>
            <a:endParaRPr lang="de-DE" sz="1200" dirty="0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99" y="1812029"/>
            <a:ext cx="4286253" cy="2403836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>
          <a:xfrm>
            <a:off x="375099" y="4383737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200" dirty="0"/>
              <a:t>https://phys.libretexts.org/Bookshelves/Astronomy__Cosmology</a:t>
            </a:r>
          </a:p>
        </p:txBody>
      </p:sp>
      <p:sp>
        <p:nvSpPr>
          <p:cNvPr id="15" name="Inhaltsplatzhalter 2"/>
          <p:cNvSpPr txBox="1">
            <a:spLocks/>
          </p:cNvSpPr>
          <p:nvPr/>
        </p:nvSpPr>
        <p:spPr>
          <a:xfrm>
            <a:off x="219756" y="4895173"/>
            <a:ext cx="11969301" cy="13462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30000"/>
              <a:buFont typeface="Wingdings" panose="05000000000000000000" pitchFamily="2" charset="2"/>
              <a:buChar char="v"/>
              <a:tabLst/>
              <a:defRPr sz="20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marR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75000"/>
              <a:buFontTx/>
              <a:buChar char="•"/>
              <a:tabLst/>
              <a:defRPr sz="18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98425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5000"/>
              <a:buFont typeface="Wingdings" pitchFamily="2" charset="2"/>
              <a:buChar char="§"/>
              <a:tabLst/>
              <a:defRPr sz="18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163638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344613" indent="-1730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Open Sans" panose="020B0606030504020204" pitchFamily="34" charset="0"/>
              <a:buChar char="—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14350" indent="-1714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" indent="-1143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Open Sans" panose="020B0606030504020204" pitchFamily="34" charset="0"/>
              <a:buChar char="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00100" indent="-1143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V</a:t>
            </a:r>
            <a:r>
              <a:rPr lang="de-DE" dirty="0" smtClean="0">
                <a:sym typeface="Wingdings" panose="05000000000000000000" pitchFamily="2" charset="2"/>
              </a:rPr>
              <a:t>iel „dunkle“ Materie im Universum (Teilchen, die nur </a:t>
            </a:r>
            <a:r>
              <a:rPr lang="de-DE" dirty="0" err="1" smtClean="0">
                <a:sym typeface="Wingdings" panose="05000000000000000000" pitchFamily="2" charset="2"/>
              </a:rPr>
              <a:t>gravitativ</a:t>
            </a:r>
            <a:r>
              <a:rPr lang="de-DE" dirty="0" smtClean="0">
                <a:sym typeface="Wingdings" panose="05000000000000000000" pitchFamily="2" charset="2"/>
              </a:rPr>
              <a:t> oder schwach wechselwirken)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de-DE" dirty="0" smtClean="0">
                <a:sym typeface="Wingdings" panose="05000000000000000000" pitchFamily="2" charset="2"/>
              </a:rPr>
              <a:t>Neutrinos haben genau passende Eigenschaften, hielt man daher in den 80ern + 90ern für DM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de-DE" dirty="0" smtClean="0">
                <a:sym typeface="Wingdings" panose="05000000000000000000" pitchFamily="2" charset="2"/>
              </a:rPr>
              <a:t>Messung der v-Massen durch Oszillation: </a:t>
            </a:r>
            <a:r>
              <a:rPr lang="de-DE" dirty="0" smtClean="0">
                <a:solidFill>
                  <a:srgbClr val="FF0000"/>
                </a:solidFill>
                <a:sym typeface="Wingdings" panose="05000000000000000000" pitchFamily="2" charset="2"/>
              </a:rPr>
              <a:t>ca. 100x zu klein! Erklären nur ~ 1% der DM !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de-DE" dirty="0" smtClean="0">
                <a:solidFill>
                  <a:srgbClr val="FF0000"/>
                </a:solidFill>
                <a:sym typeface="Wingdings" panose="05000000000000000000" pitchFamily="2" charset="2"/>
              </a:rPr>
              <a:t>99% der Dunklen Materie ist </a:t>
            </a:r>
            <a:r>
              <a:rPr lang="de-DE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immmernoch</a:t>
            </a:r>
            <a:r>
              <a:rPr lang="de-DE" dirty="0" smtClean="0">
                <a:solidFill>
                  <a:srgbClr val="FF0000"/>
                </a:solidFill>
                <a:sym typeface="Wingdings" panose="05000000000000000000" pitchFamily="2" charset="2"/>
              </a:rPr>
              <a:t> unerklärt  neue Teilchen?  </a:t>
            </a:r>
            <a:endParaRPr lang="de-DE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42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Zusammenfassung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>
          <a:xfrm>
            <a:off x="380999" y="872925"/>
            <a:ext cx="8172239" cy="5157761"/>
          </a:xfrm>
        </p:spPr>
        <p:txBody>
          <a:bodyPr/>
          <a:lstStyle/>
          <a:p>
            <a:r>
              <a:rPr lang="de-DE" sz="1800" dirty="0" err="1" smtClean="0">
                <a:solidFill>
                  <a:srgbClr val="00B050"/>
                </a:solidFill>
              </a:rPr>
              <a:t>Schüler:innen</a:t>
            </a:r>
            <a:r>
              <a:rPr lang="de-DE" sz="1800" dirty="0" smtClean="0">
                <a:solidFill>
                  <a:srgbClr val="00B050"/>
                </a:solidFill>
              </a:rPr>
              <a:t> mitnehmen auf die Reise in die Wissenschaft</a:t>
            </a:r>
            <a:r>
              <a:rPr lang="de-DE" sz="1800" dirty="0">
                <a:solidFill>
                  <a:srgbClr val="00B050"/>
                </a:solidFill>
              </a:rPr>
              <a:t> </a:t>
            </a:r>
            <a:r>
              <a:rPr lang="de-DE" sz="1800" dirty="0" smtClean="0">
                <a:solidFill>
                  <a:srgbClr val="00B050"/>
                </a:solidFill>
              </a:rPr>
              <a:t>ist möglich!</a:t>
            </a:r>
            <a:r>
              <a:rPr lang="de-DE" sz="1800" dirty="0" smtClean="0"/>
              <a:t/>
            </a:r>
            <a:br>
              <a:rPr lang="de-DE" sz="1800" dirty="0" smtClean="0"/>
            </a:br>
            <a:endParaRPr lang="de-DE" sz="1200" dirty="0" smtClean="0"/>
          </a:p>
          <a:p>
            <a:r>
              <a:rPr lang="de-DE" sz="1800" b="1" dirty="0" smtClean="0"/>
              <a:t>Inner-schulisch, durch Lehrkraft</a:t>
            </a:r>
          </a:p>
          <a:p>
            <a:pPr lvl="2"/>
            <a:r>
              <a:rPr lang="de-DE" sz="1600" dirty="0" smtClean="0"/>
              <a:t>Andocken an vorhandene Lehrplaninhalte (Mechanik, Akustik, </a:t>
            </a:r>
            <a:r>
              <a:rPr lang="de-DE" sz="1600" dirty="0" err="1" smtClean="0"/>
              <a:t>Emagnetismus</a:t>
            </a:r>
            <a:r>
              <a:rPr lang="de-DE" sz="1600" dirty="0" smtClean="0"/>
              <a:t>)</a:t>
            </a:r>
          </a:p>
          <a:p>
            <a:pPr lvl="3"/>
            <a:r>
              <a:rPr lang="de-DE" sz="1600" dirty="0" smtClean="0"/>
              <a:t>konkrete Nutzung (Wurf mit</a:t>
            </a:r>
            <a:r>
              <a:rPr lang="de-DE" sz="1600" dirty="0" smtClean="0">
                <a:sym typeface="Wingdings" panose="05000000000000000000" pitchFamily="2" charset="2"/>
              </a:rPr>
              <a:t> Antimaterie</a:t>
            </a:r>
            <a:r>
              <a:rPr lang="de-DE" sz="1600" dirty="0" smtClean="0"/>
              <a:t>, Ionenstrahlen zur Krebstherapie…)</a:t>
            </a:r>
          </a:p>
          <a:p>
            <a:pPr lvl="3"/>
            <a:r>
              <a:rPr lang="de-DE" sz="1600" dirty="0"/>
              <a:t>A</a:t>
            </a:r>
            <a:r>
              <a:rPr lang="de-DE" sz="1600" dirty="0" smtClean="0"/>
              <a:t>nalogie (</a:t>
            </a:r>
            <a:r>
              <a:rPr lang="de-DE" sz="1600" dirty="0" err="1" smtClean="0"/>
              <a:t>zB</a:t>
            </a:r>
            <a:r>
              <a:rPr lang="de-DE" sz="1600" dirty="0" smtClean="0"/>
              <a:t> Schall, erzwungene Schwingungen, …)</a:t>
            </a:r>
          </a:p>
          <a:p>
            <a:pPr lvl="3"/>
            <a:r>
              <a:rPr lang="de-DE" sz="1600" dirty="0" smtClean="0"/>
              <a:t>…</a:t>
            </a:r>
          </a:p>
          <a:p>
            <a:pPr lvl="2"/>
            <a:r>
              <a:rPr lang="de-DE" sz="1600" dirty="0" smtClean="0"/>
              <a:t>Sonderformate (Ganztagsangebote, Arbeitsgemeinschaften, Projektwochen)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sz="1200" dirty="0" smtClean="0"/>
          </a:p>
          <a:p>
            <a:pPr lvl="1"/>
            <a:r>
              <a:rPr lang="de-DE" sz="1800" dirty="0" smtClean="0"/>
              <a:t> </a:t>
            </a:r>
            <a:r>
              <a:rPr lang="de-DE" sz="1800" b="1" dirty="0" smtClean="0"/>
              <a:t>Außer-schulisch, bspw. von TU Dresden </a:t>
            </a:r>
          </a:p>
          <a:p>
            <a:pPr lvl="2"/>
            <a:r>
              <a:rPr lang="de-DE" sz="1600" dirty="0" smtClean="0">
                <a:hlinkClick r:id="rId2"/>
              </a:rPr>
              <a:t>https</a:t>
            </a:r>
            <a:r>
              <a:rPr lang="de-DE" sz="1600" dirty="0">
                <a:hlinkClick r:id="rId2"/>
              </a:rPr>
              <a:t>://</a:t>
            </a:r>
            <a:r>
              <a:rPr lang="de-DE" sz="1600" dirty="0" smtClean="0">
                <a:hlinkClick r:id="rId2"/>
              </a:rPr>
              <a:t>tu-dresden.de/studium/vor-dem-studium/service-fuer-schulen</a:t>
            </a:r>
            <a:r>
              <a:rPr lang="de-DE" sz="1600" dirty="0" smtClean="0"/>
              <a:t> </a:t>
            </a:r>
            <a:br>
              <a:rPr lang="de-DE" sz="1600" dirty="0" smtClean="0"/>
            </a:br>
            <a:r>
              <a:rPr lang="de-DE" sz="1600" dirty="0" smtClean="0"/>
              <a:t>(Schülerlabore, Workshops, Sommeruni, ….)</a:t>
            </a:r>
          </a:p>
          <a:p>
            <a:pPr lvl="2"/>
            <a:endParaRPr lang="de-DE" sz="1600" dirty="0"/>
          </a:p>
          <a:p>
            <a:pPr lvl="1"/>
            <a:r>
              <a:rPr lang="de-DE" sz="1800" dirty="0" smtClean="0"/>
              <a:t> </a:t>
            </a:r>
            <a:r>
              <a:rPr lang="de-DE" sz="1800" b="1" dirty="0" smtClean="0"/>
              <a:t>Gemeinsam von Schule und Wissenschaft</a:t>
            </a:r>
          </a:p>
          <a:p>
            <a:pPr lvl="2"/>
            <a:r>
              <a:rPr lang="de-DE" sz="1600" dirty="0" smtClean="0"/>
              <a:t>Bspw. </a:t>
            </a:r>
            <a:r>
              <a:rPr lang="de-DE" sz="1600" dirty="0"/>
              <a:t>Netzwerk Teilchenwelt </a:t>
            </a:r>
            <a:r>
              <a:rPr lang="de-DE" sz="1600" dirty="0">
                <a:hlinkClick r:id="rId3"/>
              </a:rPr>
              <a:t>www.teilchenwelt.de</a:t>
            </a:r>
            <a:endParaRPr lang="de-DE" sz="1600" dirty="0"/>
          </a:p>
          <a:p>
            <a:pPr lvl="2"/>
            <a:r>
              <a:rPr lang="de-DE" sz="1600" dirty="0"/>
              <a:t>An der TU Dresden geleitet für 34 Standorte in Deutschland</a:t>
            </a:r>
          </a:p>
          <a:p>
            <a:pPr lvl="2"/>
            <a:r>
              <a:rPr lang="de-DE" sz="1600" dirty="0"/>
              <a:t>Wir gehen (</a:t>
            </a:r>
            <a:r>
              <a:rPr lang="de-DE" sz="1600" dirty="0" smtClean="0"/>
              <a:t>überall !) </a:t>
            </a:r>
            <a:r>
              <a:rPr lang="de-DE" sz="1600" dirty="0"/>
              <a:t>in Schulen – und ins Freie</a:t>
            </a:r>
          </a:p>
          <a:p>
            <a:pPr marL="360363" lvl="2" indent="0">
              <a:buNone/>
            </a:pPr>
            <a:endParaRPr lang="de-DE" sz="1600" dirty="0" smtClean="0"/>
          </a:p>
          <a:p>
            <a:pPr lvl="2"/>
            <a:endParaRPr lang="de-DE" sz="1600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579" y="673476"/>
            <a:ext cx="3048000" cy="30480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057"/>
          <a:stretch/>
        </p:blipFill>
        <p:spPr>
          <a:xfrm>
            <a:off x="8629440" y="3922975"/>
            <a:ext cx="3216682" cy="2412511"/>
          </a:xfrm>
          <a:prstGeom prst="rect">
            <a:avLst/>
          </a:prstGeom>
        </p:spPr>
      </p:pic>
      <p:pic>
        <p:nvPicPr>
          <p:cNvPr id="8" name="Inhaltsplatzhalter 14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76747" y="3922974"/>
            <a:ext cx="1576492" cy="241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87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UD Standard_20 pt">
  <a:themeElements>
    <a:clrScheme name="TUD_2025_Blau-Türkis">
      <a:dk1>
        <a:srgbClr val="000000"/>
      </a:dk1>
      <a:lt1>
        <a:sysClr val="window" lastClr="FFFFFF"/>
      </a:lt1>
      <a:dk2>
        <a:srgbClr val="566371"/>
      </a:dk2>
      <a:lt2>
        <a:srgbClr val="FFFFFF"/>
      </a:lt2>
      <a:accent1>
        <a:srgbClr val="00008C"/>
      </a:accent1>
      <a:accent2>
        <a:srgbClr val="97C6FF"/>
      </a:accent2>
      <a:accent3>
        <a:srgbClr val="2F57B2"/>
      </a:accent3>
      <a:accent4>
        <a:srgbClr val="00005A"/>
      </a:accent4>
      <a:accent5>
        <a:srgbClr val="0A777F"/>
      </a:accent5>
      <a:accent6>
        <a:srgbClr val="8CE6D7"/>
      </a:accent6>
      <a:hlink>
        <a:srgbClr val="00008C"/>
      </a:hlink>
      <a:folHlink>
        <a:srgbClr val="2F57B2"/>
      </a:folHlink>
    </a:clrScheme>
    <a:fontScheme name="TUD_2025_Noto Sans">
      <a:majorFont>
        <a:latin typeface="Noto Sans Medium"/>
        <a:ea typeface=""/>
        <a:cs typeface=""/>
      </a:majorFont>
      <a:minorFont>
        <a:latin typeface="Noto Sans"/>
        <a:ea typeface=""/>
        <a:cs typeface=""/>
      </a:minorFont>
    </a:fontScheme>
    <a:fmtScheme name="Subtile Körper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50829_TUD_Präsentationsvorlage_16zu9___leer mit Icons.pptx" id="{A9862327-F5D0-441C-BB6B-4A9625330D22}" vid="{6A428921-368A-4B2E-963C-62378F450486}"/>
    </a:ext>
  </a:extLst>
</a:theme>
</file>

<file path=ppt/theme/theme2.xml><?xml version="1.0" encoding="utf-8"?>
<a:theme xmlns:a="http://schemas.openxmlformats.org/drawingml/2006/main" name="Zwischenseiten mit Shape">
  <a:themeElements>
    <a:clrScheme name="TUD_2025_Blau-Türkis">
      <a:dk1>
        <a:srgbClr val="000000"/>
      </a:dk1>
      <a:lt1>
        <a:sysClr val="window" lastClr="FFFFFF"/>
      </a:lt1>
      <a:dk2>
        <a:srgbClr val="566371"/>
      </a:dk2>
      <a:lt2>
        <a:srgbClr val="FFFFFF"/>
      </a:lt2>
      <a:accent1>
        <a:srgbClr val="00008C"/>
      </a:accent1>
      <a:accent2>
        <a:srgbClr val="97C6FF"/>
      </a:accent2>
      <a:accent3>
        <a:srgbClr val="2F57B2"/>
      </a:accent3>
      <a:accent4>
        <a:srgbClr val="00005A"/>
      </a:accent4>
      <a:accent5>
        <a:srgbClr val="0A777F"/>
      </a:accent5>
      <a:accent6>
        <a:srgbClr val="8CE6D7"/>
      </a:accent6>
      <a:hlink>
        <a:srgbClr val="00008C"/>
      </a:hlink>
      <a:folHlink>
        <a:srgbClr val="2F57B2"/>
      </a:folHlink>
    </a:clrScheme>
    <a:fontScheme name="TUD_2025_Noto Sans">
      <a:majorFont>
        <a:latin typeface="Noto Sans Medium"/>
        <a:ea typeface=""/>
        <a:cs typeface=""/>
      </a:majorFont>
      <a:minorFont>
        <a:latin typeface="Noto Sans"/>
        <a:ea typeface=""/>
        <a:cs typeface=""/>
      </a:minorFont>
    </a:fontScheme>
    <a:fmtScheme name="Subtile Körper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50829_TUD_Präsentationsvorlage_16zu9___leer mit Icons.pptx" id="{A9862327-F5D0-441C-BB6B-4A9625330D22}" vid="{9C00FFAB-C9DF-4289-BF12-D0C750725A68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250829_TUD_Präsentationsvorlage_16zu9___leer mit Icons</Template>
  <TotalTime>0</TotalTime>
  <Words>1907</Words>
  <Application>Microsoft Office PowerPoint</Application>
  <PresentationFormat>Breitbild</PresentationFormat>
  <Paragraphs>248</Paragraphs>
  <Slides>21</Slides>
  <Notes>2</Notes>
  <HiddenSlides>0</HiddenSlides>
  <MMClips>1</MMClips>
  <ScaleCrop>false</ScaleCrop>
  <HeadingPairs>
    <vt:vector size="8" baseType="variant">
      <vt:variant>
        <vt:lpstr>Verwendete Schriftarten</vt:lpstr>
      </vt:variant>
      <vt:variant>
        <vt:i4>18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2</vt:i4>
      </vt:variant>
      <vt:variant>
        <vt:lpstr>Folientitel</vt:lpstr>
      </vt:variant>
      <vt:variant>
        <vt:i4>21</vt:i4>
      </vt:variant>
    </vt:vector>
  </HeadingPairs>
  <TitlesOfParts>
    <vt:vector size="43" baseType="lpstr">
      <vt:lpstr>MS PGothic</vt:lpstr>
      <vt:lpstr>Arial</vt:lpstr>
      <vt:lpstr>Berlin Sans FB</vt:lpstr>
      <vt:lpstr>Berlin Sans FB Demi</vt:lpstr>
      <vt:lpstr>Calibri</vt:lpstr>
      <vt:lpstr>Cambria Math</vt:lpstr>
      <vt:lpstr>Gisha</vt:lpstr>
      <vt:lpstr>Gulim</vt:lpstr>
      <vt:lpstr>Helvetica</vt:lpstr>
      <vt:lpstr>Noto Sans</vt:lpstr>
      <vt:lpstr>Noto Sans Medium</vt:lpstr>
      <vt:lpstr>Noto Serif</vt:lpstr>
      <vt:lpstr>Noto Serif (Textkörper)</vt:lpstr>
      <vt:lpstr>Noto Serif Light</vt:lpstr>
      <vt:lpstr>Open Sans</vt:lpstr>
      <vt:lpstr>Symbol</vt:lpstr>
      <vt:lpstr>Tempus Sans ITC</vt:lpstr>
      <vt:lpstr>Wingdings</vt:lpstr>
      <vt:lpstr>TUD Standard_20 pt</vt:lpstr>
      <vt:lpstr>Zwischenseiten mit Shape</vt:lpstr>
      <vt:lpstr>Photo Editor-Foto</vt:lpstr>
      <vt:lpstr>ｸﾘｯﾌﾟ</vt:lpstr>
      <vt:lpstr>Mit Schall auf die Reise in die Wissenschaft  1. Was Musikorchester mit der Masse von Neutrinos zu tun haben (Schwebungen und Pendel: Auszug eines Online-Vortrags für MINT-EC Schüler:innen)   2. Der Klang der kosmischen Hintergrundstrahlung (Obertöne und das Universum als Musikinstrument: Auszug eines Pub-Vortrags bei Beerology) </vt:lpstr>
      <vt:lpstr>Warum Schall ?</vt:lpstr>
      <vt:lpstr>Schwebungen: Verschwinden und  Erscheinen</vt:lpstr>
      <vt:lpstr>Instrumente stimmen</vt:lpstr>
      <vt:lpstr>Einfache Versuche</vt:lpstr>
      <vt:lpstr>Mathematische Analogien</vt:lpstr>
      <vt:lpstr>Die Neutrino-„Geisterteilchen“ ν</vt:lpstr>
      <vt:lpstr>3 Familien und Mischung</vt:lpstr>
      <vt:lpstr>Massen beeinflussen Frequenzen</vt:lpstr>
      <vt:lpstr>Darstellung durch gekoppelte Pendel</vt:lpstr>
      <vt:lpstr>Analogien Schall &lt;-&gt; Pendel &lt;-&gt; Neutrinos</vt:lpstr>
      <vt:lpstr>Messung für`ne aus Kernkraftwerken  </vt:lpstr>
      <vt:lpstr>Atmosphärische Neutrinos</vt:lpstr>
      <vt:lpstr>Neutrino-Astronomie mit IceCube am Südpol</vt:lpstr>
      <vt:lpstr>Klang: Obertöne des Instruments</vt:lpstr>
      <vt:lpstr>Klang, Wellenlängen, Obertöne </vt:lpstr>
      <vt:lpstr>Mikrowellen-“Klangmuster“ projiziert über Dresden</vt:lpstr>
      <vt:lpstr>Das Muster des kosmischen Klangs</vt:lpstr>
      <vt:lpstr>Analyse des Klangs des dünnen Gases (380.000 Jahre n. Urknall)</vt:lpstr>
      <vt:lpstr>Unabhängige Bestätigung für „Dunkle Materie“ </vt:lpstr>
      <vt:lpstr>Zusammenfassung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Hier steht der Präsentationstitel</dc:title>
  <dc:creator>Michael Kobel</dc:creator>
  <cp:lastModifiedBy>Michael Kobel</cp:lastModifiedBy>
  <cp:revision>221</cp:revision>
  <dcterms:created xsi:type="dcterms:W3CDTF">2025-10-07T10:02:20Z</dcterms:created>
  <dcterms:modified xsi:type="dcterms:W3CDTF">2026-10-02T09:45:04Z</dcterms:modified>
</cp:coreProperties>
</file>