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51"/>
  </p:notesMasterIdLst>
  <p:handoutMasterIdLst>
    <p:handoutMasterId r:id="rId52"/>
  </p:handoutMasterIdLst>
  <p:sldIdLst>
    <p:sldId id="256" r:id="rId2"/>
    <p:sldId id="508" r:id="rId3"/>
    <p:sldId id="576" r:id="rId4"/>
    <p:sldId id="350" r:id="rId5"/>
    <p:sldId id="543" r:id="rId6"/>
    <p:sldId id="544" r:id="rId7"/>
    <p:sldId id="546" r:id="rId8"/>
    <p:sldId id="450" r:id="rId9"/>
    <p:sldId id="548" r:id="rId10"/>
    <p:sldId id="547" r:id="rId11"/>
    <p:sldId id="550" r:id="rId12"/>
    <p:sldId id="551" r:id="rId13"/>
    <p:sldId id="552" r:id="rId14"/>
    <p:sldId id="553" r:id="rId15"/>
    <p:sldId id="564" r:id="rId16"/>
    <p:sldId id="554" r:id="rId17"/>
    <p:sldId id="556" r:id="rId18"/>
    <p:sldId id="566" r:id="rId19"/>
    <p:sldId id="558" r:id="rId20"/>
    <p:sldId id="570" r:id="rId21"/>
    <p:sldId id="559" r:id="rId22"/>
    <p:sldId id="561" r:id="rId23"/>
    <p:sldId id="563" r:id="rId24"/>
    <p:sldId id="562" r:id="rId25"/>
    <p:sldId id="535" r:id="rId26"/>
    <p:sldId id="571" r:id="rId27"/>
    <p:sldId id="567" r:id="rId28"/>
    <p:sldId id="602" r:id="rId29"/>
    <p:sldId id="603" r:id="rId30"/>
    <p:sldId id="604" r:id="rId31"/>
    <p:sldId id="605" r:id="rId32"/>
    <p:sldId id="575" r:id="rId33"/>
    <p:sldId id="577" r:id="rId34"/>
    <p:sldId id="607" r:id="rId35"/>
    <p:sldId id="608" r:id="rId36"/>
    <p:sldId id="609" r:id="rId37"/>
    <p:sldId id="610" r:id="rId38"/>
    <p:sldId id="586" r:id="rId39"/>
    <p:sldId id="410" r:id="rId40"/>
    <p:sldId id="435" r:id="rId41"/>
    <p:sldId id="582" r:id="rId42"/>
    <p:sldId id="591" r:id="rId43"/>
    <p:sldId id="442" r:id="rId44"/>
    <p:sldId id="590" r:id="rId45"/>
    <p:sldId id="592" r:id="rId46"/>
    <p:sldId id="595" r:id="rId47"/>
    <p:sldId id="594" r:id="rId48"/>
    <p:sldId id="596" r:id="rId49"/>
    <p:sldId id="593" r:id="rId50"/>
  </p:sldIdLst>
  <p:sldSz cx="12192000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Verdana Pro Semibold" panose="020B0704030504040204" pitchFamily="34" charset="0"/>
      <p:bold r:id="rId58"/>
      <p:boldItalic r:id="rId5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508"/>
            <p14:sldId id="576"/>
            <p14:sldId id="350"/>
            <p14:sldId id="543"/>
            <p14:sldId id="544"/>
            <p14:sldId id="546"/>
            <p14:sldId id="450"/>
            <p14:sldId id="548"/>
            <p14:sldId id="547"/>
            <p14:sldId id="550"/>
            <p14:sldId id="551"/>
            <p14:sldId id="552"/>
            <p14:sldId id="553"/>
            <p14:sldId id="564"/>
            <p14:sldId id="554"/>
            <p14:sldId id="556"/>
            <p14:sldId id="566"/>
            <p14:sldId id="558"/>
            <p14:sldId id="570"/>
            <p14:sldId id="559"/>
            <p14:sldId id="561"/>
            <p14:sldId id="563"/>
            <p14:sldId id="562"/>
            <p14:sldId id="535"/>
            <p14:sldId id="571"/>
            <p14:sldId id="567"/>
            <p14:sldId id="602"/>
            <p14:sldId id="603"/>
            <p14:sldId id="604"/>
            <p14:sldId id="605"/>
            <p14:sldId id="575"/>
            <p14:sldId id="577"/>
            <p14:sldId id="607"/>
            <p14:sldId id="608"/>
            <p14:sldId id="609"/>
            <p14:sldId id="610"/>
            <p14:sldId id="586"/>
            <p14:sldId id="410"/>
            <p14:sldId id="435"/>
            <p14:sldId id="582"/>
            <p14:sldId id="591"/>
            <p14:sldId id="442"/>
            <p14:sldId id="590"/>
            <p14:sldId id="592"/>
            <p14:sldId id="595"/>
            <p14:sldId id="594"/>
            <p14:sldId id="596"/>
            <p14:sldId id="5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Marie Pichotta" initials="MP" lastIdx="1" clrIdx="1">
    <p:extLst>
      <p:ext uri="{19B8F6BF-5375-455C-9EA6-DF929625EA0E}">
        <p15:presenceInfo xmlns:p15="http://schemas.microsoft.com/office/powerpoint/2012/main" userId="0059118109cf37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D00"/>
    <a:srgbClr val="000000"/>
    <a:srgbClr val="EE5CD6"/>
    <a:srgbClr val="00CC00"/>
    <a:srgbClr val="2A5FCA"/>
    <a:srgbClr val="FFFFFF"/>
    <a:srgbClr val="3366CC"/>
    <a:srgbClr val="A6A6A6"/>
    <a:srgbClr val="9D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5861" autoAdjust="0"/>
  </p:normalViewPr>
  <p:slideViewPr>
    <p:cSldViewPr snapToGrid="0" snapToObjects="1">
      <p:cViewPr varScale="1">
        <p:scale>
          <a:sx n="102" d="100"/>
          <a:sy n="102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09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95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35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3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07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08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712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72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5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66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1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05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97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59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48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2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91405"/>
            <a:ext cx="12192000" cy="5701908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0" y="1058916"/>
            <a:ext cx="12192000" cy="171451"/>
          </a:xfrm>
          <a:prstGeom prst="rect">
            <a:avLst/>
          </a:prstGeom>
          <a:solidFill>
            <a:srgbClr val="99B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267332"/>
            <a:ext cx="1764738" cy="513188"/>
          </a:xfrm>
          <a:prstGeom prst="rect">
            <a:avLst/>
          </a:prstGeom>
        </p:spPr>
      </p:pic>
      <p:sp>
        <p:nvSpPr>
          <p:cNvPr id="12" name="Textfeld 17"/>
          <p:cNvSpPr txBox="1">
            <a:spLocks noChangeArrowheads="1"/>
          </p:cNvSpPr>
          <p:nvPr userDrawn="1"/>
        </p:nvSpPr>
        <p:spPr bwMode="auto">
          <a:xfrm>
            <a:off x="863599" y="1904630"/>
            <a:ext cx="6516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Nuclear and Particle Physics (IKTP)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Dresden</a:t>
            </a:r>
            <a:endParaRPr lang="de-DE" altLang="en-US" sz="1600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6"/>
          <p:cNvSpPr txBox="1">
            <a:spLocks noChangeArrowheads="1"/>
          </p:cNvSpPr>
          <p:nvPr userDrawn="1"/>
        </p:nvSpPr>
        <p:spPr bwMode="auto">
          <a:xfrm>
            <a:off x="863599" y="3439942"/>
            <a:ext cx="939898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 22.6</a:t>
            </a:r>
            <a:endParaRPr lang="de-DE" sz="1800" b="0" i="0" u="none" strike="noStrike" kern="1200" baseline="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US" sz="2400" b="0" i="0" u="none" strike="noStrike" kern="1200" baseline="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Studies of the </a:t>
            </a:r>
            <a:r>
              <a:rPr lang="en-US" sz="2400" b="0" i="0" u="none" strike="noStrike" kern="1200" baseline="3000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76</a:t>
            </a:r>
            <a:r>
              <a:rPr lang="en-US" sz="2400" b="0" i="0" u="none" strike="noStrike" kern="1200" baseline="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Ge Level Scheme via Neutron Activation and </a:t>
            </a:r>
            <a:r>
              <a:rPr lang="en-US" sz="24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𝛾</a:t>
            </a:r>
            <a:r>
              <a:rPr lang="en-US" sz="2400" b="0" i="0" u="none" strike="noStrike" kern="1200" baseline="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–</a:t>
            </a:r>
            <a:r>
              <a:rPr lang="en-US" sz="24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𝛾</a:t>
            </a:r>
            <a:r>
              <a:rPr lang="en-US" sz="2400" b="0" i="0" u="none" strike="noStrike" kern="1200" baseline="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 Coincidence Spectroscopy for Germanium-Based 0</a:t>
            </a:r>
            <a:r>
              <a:rPr lang="en-US" sz="2400" b="1" i="1" u="none" strike="noStrike" kern="1200" baseline="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νββ</a:t>
            </a:r>
            <a:r>
              <a:rPr lang="en-US" sz="2400" b="0" i="0" u="none" strike="noStrike" kern="1200" baseline="0" dirty="0">
                <a:solidFill>
                  <a:schemeClr val="bg1"/>
                </a:solidFill>
                <a:latin typeface="Verdana Pro Semibold" panose="020B0704030504040204" pitchFamily="34" charset="0"/>
                <a:ea typeface="MS PGothic" pitchFamily="34" charset="-128"/>
                <a:cs typeface="+mn-cs"/>
              </a:rPr>
              <a:t> decay Experiments </a:t>
            </a:r>
            <a:endParaRPr lang="de-DE" altLang="en-US" sz="3600" dirty="0">
              <a:solidFill>
                <a:schemeClr val="bg1"/>
              </a:solidFill>
              <a:latin typeface="Verdana Pro Semibold" panose="020B070403050404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feld 20"/>
          <p:cNvSpPr txBox="1">
            <a:spLocks noChangeArrowheads="1"/>
          </p:cNvSpPr>
          <p:nvPr userDrawn="1"/>
        </p:nvSpPr>
        <p:spPr bwMode="auto">
          <a:xfrm>
            <a:off x="863599" y="5514589"/>
            <a:ext cx="6516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de-DE" altLang="en-US" sz="16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Marie Pichotta</a:t>
            </a:r>
            <a:r>
              <a:rPr lang="de-DE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Toralf Döring, Björn Lehnert, Max Osswald, </a:t>
            </a:r>
            <a:br>
              <a:rPr lang="de-DE" sz="1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de-DE" sz="1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Ronald Schwengner, Christoph Seibt, Steffen </a:t>
            </a:r>
            <a:r>
              <a:rPr lang="de-DE" sz="1600" b="0" i="0" u="none" strike="noStrike" kern="1200" baseline="0" dirty="0" err="1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Turkat</a:t>
            </a:r>
            <a:r>
              <a:rPr lang="de-DE" sz="16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and Kai Zuber</a:t>
            </a:r>
            <a:endParaRPr lang="de-DE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18.03.2026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C6A87C-F5F0-419A-84A3-6D6A8487B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0" t="18135"/>
          <a:stretch/>
        </p:blipFill>
        <p:spPr>
          <a:xfrm>
            <a:off x="10570464" y="55704"/>
            <a:ext cx="1621536" cy="9953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6FA1CBF-3D00-0714-D796-472C33C661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2" y="20916"/>
            <a:ext cx="3029461" cy="1030139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D1A9E5-8663-68A9-E142-5D7407823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15" y="82292"/>
            <a:ext cx="1916690" cy="942174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C5AAA4E-55E9-8DDF-2EB8-688F44D08C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54" y="143083"/>
            <a:ext cx="2927764" cy="7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10580687" cy="684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And 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6932FBC-002A-40B0-84CF-91B3CE8A31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Präasentationsabschnittss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4312D351-BCCD-4E68-B93A-CD6599CACA57}"/>
              </a:ext>
            </a:extLst>
          </p:cNvPr>
          <p:cNvSpPr txBox="1"/>
          <p:nvPr userDrawn="1"/>
        </p:nvSpPr>
        <p:spPr>
          <a:xfrm>
            <a:off x="2613154" y="6160374"/>
            <a:ext cx="7571856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Studies of the </a:t>
            </a:r>
            <a:r>
              <a:rPr lang="en-US" sz="1200" b="0" i="0" u="none" strike="noStrike" kern="1200" baseline="3000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76</a:t>
            </a:r>
            <a:r>
              <a:rPr lang="en-US" sz="1200" b="0" i="0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Ge Level Scheme via Neutron Activation and </a:t>
            </a:r>
            <a:r>
              <a:rPr lang="en-US" sz="1200" b="0" i="0" dirty="0">
                <a:solidFill>
                  <a:srgbClr val="727879"/>
                </a:solidFill>
                <a:latin typeface="+mn-lt"/>
                <a:cs typeface="Times New Roman" panose="02020603050405020304" pitchFamily="18" charset="0"/>
              </a:rPr>
              <a:t>𝛾</a:t>
            </a:r>
            <a:r>
              <a:rPr lang="en-US" sz="1200" b="0" i="0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–</a:t>
            </a:r>
            <a:r>
              <a:rPr lang="en-US" sz="1200" b="0" i="0" dirty="0">
                <a:solidFill>
                  <a:srgbClr val="727879"/>
                </a:solidFill>
                <a:latin typeface="+mn-lt"/>
                <a:cs typeface="Times New Roman" panose="02020603050405020304" pitchFamily="18" charset="0"/>
              </a:rPr>
              <a:t>𝛾</a:t>
            </a:r>
            <a:r>
              <a:rPr lang="en-US" sz="1200" b="0" i="0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 Coincidence Spectroscopy for Germanium-Based 0</a:t>
            </a:r>
            <a:r>
              <a:rPr lang="en-US" sz="1200" b="0" i="1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Times New Roman" panose="02020603050405020304" pitchFamily="18" charset="0"/>
              </a:rPr>
              <a:t>νββ</a:t>
            </a:r>
            <a:r>
              <a:rPr lang="en-US" sz="1200" b="0" i="0" u="none" strike="noStrike" kern="1200" baseline="0" dirty="0">
                <a:solidFill>
                  <a:srgbClr val="727879"/>
                </a:solidFill>
                <a:latin typeface="+mn-lt"/>
                <a:ea typeface="MS PGothic" pitchFamily="34" charset="-128"/>
                <a:cs typeface="+mn-cs"/>
              </a:rPr>
              <a:t> decay Experiments </a:t>
            </a:r>
            <a:endParaRPr lang="de-DE" altLang="en-US" sz="1200" dirty="0">
              <a:solidFill>
                <a:srgbClr val="727879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" dirty="0">
                <a:solidFill>
                  <a:srgbClr val="727879"/>
                </a:solidFill>
                <a:latin typeface="+mn-lt"/>
              </a:rPr>
              <a:t>  </a:t>
            </a:r>
          </a:p>
          <a:p>
            <a:pPr algn="l"/>
            <a:r>
              <a:rPr lang="de-DE" sz="1200" baseline="0" dirty="0">
                <a:solidFill>
                  <a:schemeClr val="bg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Marie Pichotta</a:t>
            </a:r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269" rtl="0" eaLnBrk="1" latinLnBrk="0" hangingPunct="1">
        <a:spcBef>
          <a:spcPct val="0"/>
        </a:spcBef>
        <a:buNone/>
        <a:defRPr sz="3200" b="0" kern="1200" baseline="0">
          <a:solidFill>
            <a:schemeClr val="bg1">
              <a:lumMod val="6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6000" marR="0" indent="-324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Open Sans" panose="020B0606030504020204" pitchFamily="34" charset="0"/>
        <a:buChar char="—"/>
        <a:tabLst/>
        <a:defRPr sz="1600" kern="1200">
          <a:solidFill>
            <a:schemeClr val="accent1">
              <a:lumMod val="60000"/>
              <a:lumOff val="40000"/>
            </a:schemeClr>
          </a:solidFill>
          <a:latin typeface="Open Sans" panose="020B0606030504020204" pitchFamily="34" charset="0"/>
          <a:ea typeface="+mn-ea"/>
          <a:cs typeface="+mn-cs"/>
        </a:defRPr>
      </a:lvl2pPr>
      <a:lvl3pPr marL="468000" marR="0" indent="-216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chemeClr val="accent1">
              <a:lumMod val="60000"/>
              <a:lumOff val="40000"/>
            </a:schemeClr>
          </a:solidFill>
          <a:latin typeface="Open Sans" panose="020B0606030504020204" pitchFamily="34" charset="0"/>
          <a:ea typeface="+mn-ea"/>
          <a:cs typeface="+mn-cs"/>
        </a:defRPr>
      </a:lvl3pPr>
      <a:lvl4pPr marL="576000" marR="0" indent="-252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chemeClr val="accent1">
              <a:lumMod val="60000"/>
              <a:lumOff val="40000"/>
            </a:schemeClr>
          </a:solidFill>
          <a:latin typeface="Open Sans" panose="020B0606030504020204" pitchFamily="34" charset="0"/>
          <a:ea typeface="+mn-ea"/>
          <a:cs typeface="+mn-cs"/>
        </a:defRPr>
      </a:lvl4pPr>
      <a:lvl5pPr marL="648000" marR="0" indent="-252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 baseline="0">
          <a:solidFill>
            <a:schemeClr val="accent1">
              <a:lumMod val="60000"/>
              <a:lumOff val="40000"/>
            </a:schemeClr>
          </a:solidFill>
          <a:latin typeface="Open Sans" panose="020B0606030504020204" pitchFamily="34" charset="0"/>
          <a:ea typeface="+mn-ea"/>
          <a:cs typeface="+mn-cs"/>
        </a:defRPr>
      </a:lvl5pPr>
      <a:lvl6pPr marL="358775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2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77A0-FEAF-1C8D-9789-87D63218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E29BA-1DB8-8965-B78E-64815433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7AEC9DD-64E2-47BF-0D4B-540BCE547C5D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7815687-669C-E45E-1D16-D9594A4ADB96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C63F20-E7E5-DCAA-6A1E-7A9740660ADE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92C1263-2A32-06AD-6F62-A2BC4000064A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(~120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in total)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borated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C20270-77AB-C7A1-59D2-881CE0E7F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08B56AE-F126-8CC3-731A-0C8E7E9BB0F0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EB51228-B5C7-B53E-EAEC-F7CED0ADFD3A}"/>
              </a:ext>
            </a:extLst>
          </p:cNvPr>
          <p:cNvSpPr/>
          <p:nvPr/>
        </p:nvSpPr>
        <p:spPr>
          <a:xfrm>
            <a:off x="5142029" y="684840"/>
            <a:ext cx="1120727" cy="570212"/>
          </a:xfrm>
          <a:prstGeom prst="wedgeRoundRectCallout">
            <a:avLst>
              <a:gd name="adj1" fmla="val -66021"/>
              <a:gd name="adj2" fmla="val 120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B6E1EE-BA83-192A-C117-BFCB8EF3250B}"/>
              </a:ext>
            </a:extLst>
          </p:cNvPr>
          <p:cNvSpPr txBox="1"/>
          <p:nvPr/>
        </p:nvSpPr>
        <p:spPr>
          <a:xfrm>
            <a:off x="5210891" y="8172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HK 33.7</a:t>
            </a:r>
          </a:p>
        </p:txBody>
      </p:sp>
      <p:pic>
        <p:nvPicPr>
          <p:cNvPr id="25" name="Grafik 24" descr="Ein Bild, das Zylinder enthält.&#10;&#10;KI-generierte Inhalte können fehlerhaft sein.">
            <a:extLst>
              <a:ext uri="{FF2B5EF4-FFF2-40B4-BE49-F238E27FC236}">
                <a16:creationId xmlns:a16="http://schemas.microsoft.com/office/drawing/2014/main" id="{B9C103C0-80A0-2634-82A0-BFFAE85B4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5106" r="37411" b="29847"/>
          <a:stretch>
            <a:fillRect/>
          </a:stretch>
        </p:blipFill>
        <p:spPr>
          <a:xfrm>
            <a:off x="10366830" y="4118977"/>
            <a:ext cx="1588465" cy="1926125"/>
          </a:xfrm>
          <a:prstGeom prst="rect">
            <a:avLst/>
          </a:prstGeom>
        </p:spPr>
      </p:pic>
      <p:pic>
        <p:nvPicPr>
          <p:cNvPr id="29" name="Grafik 28" descr="Ein Bild, das drinnen, Küche, Zähler, zugemüllt enthält.&#10;&#10;Automatisch generierte Beschreibung">
            <a:extLst>
              <a:ext uri="{FF2B5EF4-FFF2-40B4-BE49-F238E27FC236}">
                <a16:creationId xmlns:a16="http://schemas.microsoft.com/office/drawing/2014/main" id="{590795A0-184C-F63E-7360-34A8D8ABF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30" y="2473549"/>
            <a:ext cx="2482452" cy="3194234"/>
          </a:xfrm>
          <a:prstGeom prst="rect">
            <a:avLst/>
          </a:prstGeom>
        </p:spPr>
      </p:pic>
      <p:pic>
        <p:nvPicPr>
          <p:cNvPr id="32" name="Grafik 31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37063540-BD5D-54A7-DBC0-E07C901B6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56" y="4092782"/>
            <a:ext cx="1120387" cy="1926125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6AFAD1AE-5C3B-3647-FB3C-E5F19E079216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9FA228F-A777-A508-E03B-FCA71C5CAC6D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C2125-32C6-8719-13B0-8D0E953D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CAEB3-F9EB-C1F3-12C0-584EB07E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A5453C3-185E-CDB2-5270-E871A7B10701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2F80BCB-5971-0192-B818-D2DA80775296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DE1CE6-9940-273A-4AE6-EAE45C2159F9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FA33BD57-FA37-2C12-22A3-7FA09FAF9064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(~120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in total)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borated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438609-BFFF-08FF-D5A4-06C7EDD6E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0A90240-5199-15C2-164D-5A773123FFD3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1888676E-D851-7698-F222-ED7A7B81C07E}"/>
              </a:ext>
            </a:extLst>
          </p:cNvPr>
          <p:cNvSpPr/>
          <p:nvPr/>
        </p:nvSpPr>
        <p:spPr>
          <a:xfrm>
            <a:off x="5142029" y="684840"/>
            <a:ext cx="1120727" cy="570212"/>
          </a:xfrm>
          <a:prstGeom prst="wedgeRoundRectCallout">
            <a:avLst>
              <a:gd name="adj1" fmla="val -66021"/>
              <a:gd name="adj2" fmla="val 120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E17812-AC85-69F9-020F-ED38059F6A72}"/>
              </a:ext>
            </a:extLst>
          </p:cNvPr>
          <p:cNvSpPr txBox="1"/>
          <p:nvPr/>
        </p:nvSpPr>
        <p:spPr>
          <a:xfrm>
            <a:off x="5210891" y="8172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HK 33.7</a:t>
            </a:r>
          </a:p>
        </p:txBody>
      </p:sp>
      <p:pic>
        <p:nvPicPr>
          <p:cNvPr id="8" name="Grafik 7" descr="Ein Bild, das Maschine, Person, Im Haus, Bautechnik enthält.&#10;&#10;KI-generierte Inhalte können fehlerhaft sein.">
            <a:extLst>
              <a:ext uri="{FF2B5EF4-FFF2-40B4-BE49-F238E27FC236}">
                <a16:creationId xmlns:a16="http://schemas.microsoft.com/office/drawing/2014/main" id="{460BFFD6-5DCD-554E-743E-02C4453F2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2621"/>
          <a:stretch>
            <a:fillRect/>
          </a:stretch>
        </p:blipFill>
        <p:spPr>
          <a:xfrm>
            <a:off x="4028089" y="3095983"/>
            <a:ext cx="2941147" cy="2891696"/>
          </a:xfrm>
          <a:prstGeom prst="ellipse">
            <a:avLst/>
          </a:prstGeom>
          <a:ln w="19050" cap="rnd">
            <a:solidFill>
              <a:srgbClr val="FFC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Grafik 24" descr="Ein Bild, das Zylinder enthält.&#10;&#10;KI-generierte Inhalte können fehlerhaft sein.">
            <a:extLst>
              <a:ext uri="{FF2B5EF4-FFF2-40B4-BE49-F238E27FC236}">
                <a16:creationId xmlns:a16="http://schemas.microsoft.com/office/drawing/2014/main" id="{BCB1DEF6-3CB7-775F-60EE-EB2C44CDC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5106" r="37411" b="29847"/>
          <a:stretch>
            <a:fillRect/>
          </a:stretch>
        </p:blipFill>
        <p:spPr>
          <a:xfrm>
            <a:off x="10366830" y="4118977"/>
            <a:ext cx="1588465" cy="1926125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D5DDA77-5D76-DB21-5012-E7500E8A18B5}"/>
              </a:ext>
            </a:extLst>
          </p:cNvPr>
          <p:cNvCxnSpPr>
            <a:cxnSpLocks/>
          </p:cNvCxnSpPr>
          <p:nvPr/>
        </p:nvCxnSpPr>
        <p:spPr>
          <a:xfrm flipH="1">
            <a:off x="4200525" y="2126171"/>
            <a:ext cx="905072" cy="173859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653ABDD-9AC0-AFE9-DA4E-063BC380A41D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587584" y="2126172"/>
            <a:ext cx="1180218" cy="168859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30FA91C4-4C2F-B5C9-F7EF-4DCF5C329C0D}"/>
              </a:ext>
            </a:extLst>
          </p:cNvPr>
          <p:cNvSpPr/>
          <p:nvPr/>
        </p:nvSpPr>
        <p:spPr>
          <a:xfrm>
            <a:off x="5114625" y="1885381"/>
            <a:ext cx="472959" cy="4815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7707BD2F-FD70-6DAF-B6F3-8FCDECCC8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56" y="4092782"/>
            <a:ext cx="1120387" cy="1926125"/>
          </a:xfrm>
          <a:prstGeom prst="rect">
            <a:avLst/>
          </a:prstGeom>
        </p:spPr>
      </p:pic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5ECA8707-9127-EC6D-7476-B5B1AC43F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04" y="4092781"/>
            <a:ext cx="1120387" cy="192612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BEB0335-4B13-7286-7B6A-B3D81AD1BCA6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48C38C1-9AC1-DB16-3E7E-61C14E7E7748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FBC30-7CEB-85B7-C3FE-211FA5BA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EBA77-FBE0-AB8A-972C-19DDD534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CEBD862-8F75-8A59-C4C9-A236B3A715DA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32C5B2C-84AE-854F-1CB1-57851A5D7A1E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25CDE0-ABAF-D15A-5C84-7E53866665C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F33D9E6-FD06-A90C-0687-56678867E7AA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19DFB2D-2D48-3638-5471-33C72B92C51C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(~120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in total)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borated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6C54EB-BFDB-96DF-E5B1-A03625BC9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FEB5B8D-84C0-9203-2308-C7952D47084E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031B95B8-FF77-221B-AF14-501EC0EE0994}"/>
              </a:ext>
            </a:extLst>
          </p:cNvPr>
          <p:cNvSpPr/>
          <p:nvPr/>
        </p:nvSpPr>
        <p:spPr>
          <a:xfrm>
            <a:off x="5142029" y="684840"/>
            <a:ext cx="1120727" cy="570212"/>
          </a:xfrm>
          <a:prstGeom prst="wedgeRoundRectCallout">
            <a:avLst>
              <a:gd name="adj1" fmla="val -66021"/>
              <a:gd name="adj2" fmla="val 120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C92104-F061-BA9A-6749-BE9C2FDB7218}"/>
              </a:ext>
            </a:extLst>
          </p:cNvPr>
          <p:cNvSpPr txBox="1"/>
          <p:nvPr/>
        </p:nvSpPr>
        <p:spPr>
          <a:xfrm>
            <a:off x="5210891" y="8172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HK 33.7</a:t>
            </a:r>
          </a:p>
        </p:txBody>
      </p:sp>
      <p:pic>
        <p:nvPicPr>
          <p:cNvPr id="8" name="Grafik 7" descr="Ein Bild, das Maschine, Person, Im Haus, Bautechnik enthält.&#10;&#10;KI-generierte Inhalte können fehlerhaft sein.">
            <a:extLst>
              <a:ext uri="{FF2B5EF4-FFF2-40B4-BE49-F238E27FC236}">
                <a16:creationId xmlns:a16="http://schemas.microsoft.com/office/drawing/2014/main" id="{2F074C75-AC71-CC2F-5DFD-2CDFF7B34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2621"/>
          <a:stretch>
            <a:fillRect/>
          </a:stretch>
        </p:blipFill>
        <p:spPr>
          <a:xfrm>
            <a:off x="4028089" y="3095983"/>
            <a:ext cx="2941147" cy="2891696"/>
          </a:xfrm>
          <a:prstGeom prst="ellipse">
            <a:avLst/>
          </a:prstGeom>
          <a:ln w="19050" cap="rnd">
            <a:solidFill>
              <a:srgbClr val="FFC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Grafik 24" descr="Ein Bild, das Zylinder enthält.&#10;&#10;KI-generierte Inhalte können fehlerhaft sein.">
            <a:extLst>
              <a:ext uri="{FF2B5EF4-FFF2-40B4-BE49-F238E27FC236}">
                <a16:creationId xmlns:a16="http://schemas.microsoft.com/office/drawing/2014/main" id="{428995FD-FE4E-F7EF-B2D6-854621384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5106" r="37411" b="29847"/>
          <a:stretch>
            <a:fillRect/>
          </a:stretch>
        </p:blipFill>
        <p:spPr>
          <a:xfrm>
            <a:off x="10366830" y="4118977"/>
            <a:ext cx="1588465" cy="1926125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C2F61F0-9E3A-C7D9-62AF-FD8B46F60C0F}"/>
              </a:ext>
            </a:extLst>
          </p:cNvPr>
          <p:cNvCxnSpPr>
            <a:cxnSpLocks/>
          </p:cNvCxnSpPr>
          <p:nvPr/>
        </p:nvCxnSpPr>
        <p:spPr>
          <a:xfrm flipH="1">
            <a:off x="4200525" y="2126171"/>
            <a:ext cx="905072" cy="173859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1096128-990E-8F51-486B-D891DF31AF28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587584" y="2126172"/>
            <a:ext cx="1180218" cy="168859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0DCDA17-874C-C9FD-85E3-C96E8AF927E3}"/>
              </a:ext>
            </a:extLst>
          </p:cNvPr>
          <p:cNvSpPr/>
          <p:nvPr/>
        </p:nvSpPr>
        <p:spPr>
          <a:xfrm>
            <a:off x="5114625" y="1885381"/>
            <a:ext cx="472959" cy="4815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CD98F124-77F7-50CE-0A48-423ECD2FD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56" y="4092782"/>
            <a:ext cx="1120387" cy="1926125"/>
          </a:xfrm>
          <a:prstGeom prst="rect">
            <a:avLst/>
          </a:prstGeom>
        </p:spPr>
      </p:pic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4D47F793-3C6E-D3DE-16F2-28830C298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0561">
            <a:off x="4667733" y="3900829"/>
            <a:ext cx="575737" cy="98978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3F9164A-0E6F-C154-0EB6-34A41FDE4B2F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58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6C2B4-6FFA-3AE7-C62A-A6138CE3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B0121920-22DA-A70B-DFE4-F3DF42CC38E0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33F3D0-737E-4873-839A-63DE371F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46075"/>
            <a:ext cx="8418588" cy="684000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7CB1D9B-75E2-F197-A6DE-4BC3924A48B7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701989A-15FB-45CF-A40B-D684D68CC1A1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28B818-A61E-FFEB-DA4A-3556CB1DD1ED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42DC1B6-707C-AB8F-ACE7-14FE88F8ACF2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28A806AE-9310-F2C0-B962-F1DA6DF40C2B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(~120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in total)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borated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C22842-8EB6-3D07-EFF1-7E461B6A7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550CD4-9F41-EA6D-54DF-345E7FA0F19B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1B2564FD-2970-C6F4-7B6C-B5B3897BC3AA}"/>
              </a:ext>
            </a:extLst>
          </p:cNvPr>
          <p:cNvSpPr/>
          <p:nvPr/>
        </p:nvSpPr>
        <p:spPr>
          <a:xfrm>
            <a:off x="5142029" y="684840"/>
            <a:ext cx="1120727" cy="570212"/>
          </a:xfrm>
          <a:prstGeom prst="wedgeRoundRectCallout">
            <a:avLst>
              <a:gd name="adj1" fmla="val -66021"/>
              <a:gd name="adj2" fmla="val 120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5D2D6C-BADF-0238-E4AF-057EAA6F434D}"/>
              </a:ext>
            </a:extLst>
          </p:cNvPr>
          <p:cNvSpPr txBox="1"/>
          <p:nvPr/>
        </p:nvSpPr>
        <p:spPr>
          <a:xfrm>
            <a:off x="5210891" y="8172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HK 33.7</a:t>
            </a:r>
          </a:p>
        </p:txBody>
      </p:sp>
      <p:pic>
        <p:nvPicPr>
          <p:cNvPr id="8" name="Grafik 7" descr="Ein Bild, das Maschine, Person, Im Haus, Bautechnik enthält.&#10;&#10;KI-generierte Inhalte können fehlerhaft sein.">
            <a:extLst>
              <a:ext uri="{FF2B5EF4-FFF2-40B4-BE49-F238E27FC236}">
                <a16:creationId xmlns:a16="http://schemas.microsoft.com/office/drawing/2014/main" id="{B9E3A7FD-35E0-B9EC-CD14-7BFDC2603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2621"/>
          <a:stretch>
            <a:fillRect/>
          </a:stretch>
        </p:blipFill>
        <p:spPr>
          <a:xfrm>
            <a:off x="4028089" y="3095983"/>
            <a:ext cx="2941147" cy="2891696"/>
          </a:xfrm>
          <a:prstGeom prst="ellipse">
            <a:avLst/>
          </a:prstGeom>
          <a:ln w="19050" cap="rnd">
            <a:solidFill>
              <a:srgbClr val="FFC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Grafik 24" descr="Ein Bild, das Zylinder enthält.&#10;&#10;KI-generierte Inhalte können fehlerhaft sein.">
            <a:extLst>
              <a:ext uri="{FF2B5EF4-FFF2-40B4-BE49-F238E27FC236}">
                <a16:creationId xmlns:a16="http://schemas.microsoft.com/office/drawing/2014/main" id="{D7F67944-D37F-DF15-FA96-9BBD22967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35106" r="37411" b="29847"/>
          <a:stretch>
            <a:fillRect/>
          </a:stretch>
        </p:blipFill>
        <p:spPr>
          <a:xfrm>
            <a:off x="10366830" y="4118977"/>
            <a:ext cx="1588465" cy="1926125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14669C0-F046-4986-128E-281F44646706}"/>
              </a:ext>
            </a:extLst>
          </p:cNvPr>
          <p:cNvCxnSpPr>
            <a:cxnSpLocks/>
          </p:cNvCxnSpPr>
          <p:nvPr/>
        </p:nvCxnSpPr>
        <p:spPr>
          <a:xfrm flipH="1">
            <a:off x="4200525" y="2126171"/>
            <a:ext cx="905072" cy="173859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6C2E169-DF2A-0600-4EE2-8944C5174F00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587584" y="2126172"/>
            <a:ext cx="1180218" cy="168859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3EAA3974-8ACF-DEA2-67F4-F0C7DE7F56D8}"/>
              </a:ext>
            </a:extLst>
          </p:cNvPr>
          <p:cNvSpPr/>
          <p:nvPr/>
        </p:nvSpPr>
        <p:spPr>
          <a:xfrm>
            <a:off x="5114625" y="1885381"/>
            <a:ext cx="472959" cy="4815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1A1FB5C0-11EC-4C67-7E82-F998AAA2AE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56" y="4092782"/>
            <a:ext cx="1120387" cy="1926125"/>
          </a:xfrm>
          <a:prstGeom prst="rect">
            <a:avLst/>
          </a:prstGeom>
        </p:spPr>
      </p:pic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358F3A0F-C635-F237-7BB0-FFB1126FA0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46" y="222541"/>
            <a:ext cx="475848" cy="8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96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B11E8-B02E-150D-8347-55E03BF3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8CAF4-02A4-124A-F101-540F7C0F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B84E082-31B4-A0C7-A3B7-EF29B705EAB1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A537119-4D6D-73FB-0BB6-B73F3C9BA48B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65E229-02F0-19EC-B654-428EA885BE1F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E915F2C-8BA0-CDC5-E7BB-4E6E9BED4E67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FA5F87-336D-E95F-ABE0-381BCB308C65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2658275-8935-B304-1770-C75D4CD711CA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E37E0E3-CC91-AD4D-6AFB-91D7EF7AACED}"/>
              </a:ext>
            </a:extLst>
          </p:cNvPr>
          <p:cNvSpPr/>
          <p:nvPr/>
        </p:nvSpPr>
        <p:spPr>
          <a:xfrm>
            <a:off x="11196632" y="1030075"/>
            <a:ext cx="475848" cy="4094570"/>
          </a:xfrm>
          <a:prstGeom prst="rect">
            <a:avLst/>
          </a:prstGeom>
          <a:noFill/>
          <a:ln w="25400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9C864CC-8212-F836-1B6D-4CAA966148B3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24C64A2-ACCF-3244-3EBA-BFA8137DE7AD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CE2034-0BE3-F739-1E07-095224AF47C2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FB7D530C-5105-C05A-19FA-DA9CF0E6F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46" y="222541"/>
            <a:ext cx="475848" cy="818059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194363F-A756-0670-08F6-C983FB8C29F9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24FC404-69D9-7B63-E577-44C5460E3704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C757-0C4C-7E9D-2C02-1B1421C6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5A2B9-E892-6B9E-3928-FBB9A687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70DB7C1-016F-F0AF-1393-40DA63DCE4ED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F789094-8469-CE4C-C822-9E203B73F0A5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06FA98-0CB0-311C-78AF-E6280EE1A11D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49073A2-A706-E89D-2F42-85CC50703185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028708E-BCA6-BBFD-AE0C-474F1221B11F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40F46C6-AE19-065F-13A9-15D570A89EE7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CA8DC21-AEEC-3BF0-FD3D-0B556952B1D7}"/>
              </a:ext>
            </a:extLst>
          </p:cNvPr>
          <p:cNvSpPr/>
          <p:nvPr/>
        </p:nvSpPr>
        <p:spPr>
          <a:xfrm>
            <a:off x="11196632" y="1030075"/>
            <a:ext cx="475848" cy="4094570"/>
          </a:xfrm>
          <a:prstGeom prst="rect">
            <a:avLst/>
          </a:prstGeom>
          <a:noFill/>
          <a:ln w="25400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BD6B14-5507-8649-52CD-05CADCEB2C4E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 s </a:t>
            </a:r>
            <a:r>
              <a:rPr 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B6C918-15F9-BC63-BD59-AF8C0EB2C410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D5C4E5-DFB7-2D27-678B-2B2D419FAE8B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C21A9E26-AF0A-4152-6C08-889C7083D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46" y="222541"/>
            <a:ext cx="475848" cy="818059"/>
          </a:xfrm>
          <a:prstGeom prst="rect">
            <a:avLst/>
          </a:prstGeom>
        </p:spPr>
      </p:pic>
      <p:pic>
        <p:nvPicPr>
          <p:cNvPr id="21" name="Grafik 20" descr="Ein Bild, das Kreativität enthält.&#10;&#10;KI-generierte Inhalte können fehlerhaft sein.">
            <a:extLst>
              <a:ext uri="{FF2B5EF4-FFF2-40B4-BE49-F238E27FC236}">
                <a16:creationId xmlns:a16="http://schemas.microsoft.com/office/drawing/2014/main" id="{2BD55EBD-99DB-E7A5-BC3E-D3E3AF749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05" y="496978"/>
            <a:ext cx="278485" cy="2428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A7EF0ED-7F85-769A-4B77-BD2BD83DC2B6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ABC2175-6BEF-34B1-6CCF-EE56061FF66B}"/>
              </a:ext>
            </a:extLst>
          </p:cNvPr>
          <p:cNvSpPr txBox="1"/>
          <p:nvPr/>
        </p:nvSpPr>
        <p:spPr>
          <a:xfrm>
            <a:off x="9537101" y="5217261"/>
            <a:ext cx="2418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49202-34B6-5537-3002-30C63107C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694" y="1146185"/>
            <a:ext cx="1085732" cy="107188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6BFDA3A-DF9C-55DC-FD03-506C10B374F5}"/>
              </a:ext>
            </a:extLst>
          </p:cNvPr>
          <p:cNvSpPr txBox="1"/>
          <p:nvPr/>
        </p:nvSpPr>
        <p:spPr>
          <a:xfrm>
            <a:off x="9743858" y="1232443"/>
            <a:ext cx="14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776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C99DE-ED04-A738-03D5-C63A8D6E1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85FF53F-3ACF-18F5-48FD-909773434B6E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10E280-2E7D-59FF-C334-232CDE94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F8518F6-393B-8A26-324C-BC73E07DC8F9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EA5DFD6-BF69-F03C-34DD-B8226E692C1B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70DEB6-9BE1-9A33-DB39-830E5FB1935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4D4469-A341-38F9-B600-F204635F6735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4181FFD-BB1F-383D-7754-E50AB2195BB2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BC28112-0822-A520-CA99-2DCFA00193DD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964927-1103-229E-A6EF-D18483AE39C9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F86734-C8C1-D7BC-970A-B5137CED84A6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ECFEEC-86FF-C9CE-C9E3-021EB6EFA28C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C7C999CB-E240-130A-635F-7E9F4C08A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72" y="5131396"/>
            <a:ext cx="475848" cy="818059"/>
          </a:xfrm>
          <a:prstGeom prst="rect">
            <a:avLst/>
          </a:prstGeom>
        </p:spPr>
      </p:pic>
      <p:pic>
        <p:nvPicPr>
          <p:cNvPr id="6" name="Grafik 5" descr="Ein Bild, das Kreativität enthält.&#10;&#10;KI-generierte Inhalte können fehlerhaft sein.">
            <a:extLst>
              <a:ext uri="{FF2B5EF4-FFF2-40B4-BE49-F238E27FC236}">
                <a16:creationId xmlns:a16="http://schemas.microsoft.com/office/drawing/2014/main" id="{4FB22D24-7E80-CEF3-CCF9-5EE5D071D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26" y="5418483"/>
            <a:ext cx="278485" cy="2428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B446823-3904-5EEB-1286-F8ABD606E115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5A44B8E-8E91-BBC7-9014-BDF56D1BE4A7}"/>
              </a:ext>
            </a:extLst>
          </p:cNvPr>
          <p:cNvSpPr txBox="1"/>
          <p:nvPr/>
        </p:nvSpPr>
        <p:spPr>
          <a:xfrm>
            <a:off x="9537101" y="5217261"/>
            <a:ext cx="2418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19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2386-8BE2-6BD4-4ECB-0D871AC7E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Pfeife Flöte Rohr, Bautechnik, Maschine, Stahl enthält.&#10;&#10;KI-generierte Inhalte können fehlerhaft sein.">
            <a:extLst>
              <a:ext uri="{FF2B5EF4-FFF2-40B4-BE49-F238E27FC236}">
                <a16:creationId xmlns:a16="http://schemas.microsoft.com/office/drawing/2014/main" id="{408F7EB7-995C-DDF6-CD09-D08C92EE8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" y="1030075"/>
            <a:ext cx="6782203" cy="46953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7F510E-BD36-24C1-4C32-C12EF515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02A53B4-FC27-C0E4-A5C2-7983BA641FD4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E41BB7A-4017-0D86-60CB-2C1D3C49BE83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ECD8C5-5226-6F9C-ACD2-EEE69EC6CA2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980B3D-93DE-B00D-8BC5-D60874D578C9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CA2899-665C-3E67-A366-2ACC1B0B6843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A925877-A910-DD7A-FB1A-F186B383578C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CEC2F34-2FA9-B231-8D3A-865CDD051824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7AFE472-605A-A9B0-EBD3-C10CADC80B23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641695C-65C4-3DEA-840A-98A55DE18417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5E51977-B30F-D492-036C-9B95B8F80B3F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2B06F1B1-8873-0003-B019-73FBA5A69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72" y="5131396"/>
            <a:ext cx="475848" cy="818059"/>
          </a:xfrm>
          <a:prstGeom prst="rect">
            <a:avLst/>
          </a:prstGeom>
        </p:spPr>
      </p:pic>
      <p:pic>
        <p:nvPicPr>
          <p:cNvPr id="30" name="Grafik 29" descr="Ein Bild, das Kreativität enthält.&#10;&#10;KI-generierte Inhalte können fehlerhaft sein.">
            <a:extLst>
              <a:ext uri="{FF2B5EF4-FFF2-40B4-BE49-F238E27FC236}">
                <a16:creationId xmlns:a16="http://schemas.microsoft.com/office/drawing/2014/main" id="{ABAA66EF-1F0A-3A32-48C6-9749D7431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26" y="5418483"/>
            <a:ext cx="278485" cy="242839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6BCDA5D-CB98-09F1-8C34-6E191C6A4BF4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30FC-EEF5-B440-3813-3B4509D6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Pfeife Flöte Rohr, Bautechnik, Maschine, Stahl enthält.&#10;&#10;KI-generierte Inhalte können fehlerhaft sein.">
            <a:extLst>
              <a:ext uri="{FF2B5EF4-FFF2-40B4-BE49-F238E27FC236}">
                <a16:creationId xmlns:a16="http://schemas.microsoft.com/office/drawing/2014/main" id="{D6FCD2C5-74D1-022F-8609-F92BDD100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" y="1030075"/>
            <a:ext cx="6782203" cy="46953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A94E7A-F5B5-0184-D080-BD573A75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C6DE25A-941D-D76C-CEBE-80935F91ADDB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D5A0010-A9C0-7507-7A53-C4C5DC0F8626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AB9ABB-DCDC-4DC2-05AD-80054C3A2E2F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7F3272B-6B47-C533-B64F-ACDFC7B0D37A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0C48622-35BE-9D82-38B0-061D505A0AD4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BA6FAE-8B61-8CCD-FC70-2A4F26B57A37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87A20B9-62CE-CA7B-54E8-6F4861A90F52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33BCF0C-CB59-D353-BC3F-C0546ECBC591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B946FE5-AF01-06B4-5A64-B40FC4CBA2C9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6DFAC12-E2D0-3A89-6F7E-550BA7059CC9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 descr="Ein Bild, das Zylinder, Flasche, Im Haus, Plastik enthält.&#10;&#10;KI-generierte Inhalte können fehlerhaft sein.">
            <a:extLst>
              <a:ext uri="{FF2B5EF4-FFF2-40B4-BE49-F238E27FC236}">
                <a16:creationId xmlns:a16="http://schemas.microsoft.com/office/drawing/2014/main" id="{279BC0BB-4723-7971-1336-C7D2E5F0F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08">
            <a:off x="3739526" y="3266949"/>
            <a:ext cx="269350" cy="463056"/>
          </a:xfrm>
          <a:prstGeom prst="rect">
            <a:avLst/>
          </a:prstGeom>
        </p:spPr>
      </p:pic>
      <p:pic>
        <p:nvPicPr>
          <p:cNvPr id="30" name="Grafik 29" descr="Ein Bild, das Kreativität enthält.&#10;&#10;KI-generierte Inhalte können fehlerhaft sein.">
            <a:extLst>
              <a:ext uri="{FF2B5EF4-FFF2-40B4-BE49-F238E27FC236}">
                <a16:creationId xmlns:a16="http://schemas.microsoft.com/office/drawing/2014/main" id="{03E7C62B-8F84-4E26-5351-263046C82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64" y="3419114"/>
            <a:ext cx="157634" cy="13745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8486341A-48E2-BE04-506B-036A4D4FB1CE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2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D030A-3497-3941-3169-B363645F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Pfeife Flöte Rohr, Bautechnik, Maschine, Stahl enthält.&#10;&#10;KI-generierte Inhalte können fehlerhaft sein.">
            <a:extLst>
              <a:ext uri="{FF2B5EF4-FFF2-40B4-BE49-F238E27FC236}">
                <a16:creationId xmlns:a16="http://schemas.microsoft.com/office/drawing/2014/main" id="{DCC80833-BACE-C9FF-983B-5ED3BC766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" y="1030075"/>
            <a:ext cx="6782203" cy="46953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1A5E32-B321-6E15-7716-45496E91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4C8FEB4-9BF4-4F02-2ECB-4BFBF3558A05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C5612DB-8EF6-2DB3-4669-DFEB276F000D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EA5718-A960-8731-BB7E-D74158351075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68877296-D68B-CCA5-61A5-8468A49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 rot="1113093">
            <a:off x="5658440" y="3298112"/>
            <a:ext cx="3708361" cy="247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8612285-8BDF-5E83-3C13-8C84D7839E5D}"/>
              </a:ext>
            </a:extLst>
          </p:cNvPr>
          <p:cNvSpPr txBox="1"/>
          <p:nvPr/>
        </p:nvSpPr>
        <p:spPr>
          <a:xfrm>
            <a:off x="7409344" y="1117070"/>
            <a:ext cx="36707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917D62B-14F3-3959-BF1E-14FC92FC96DF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0FC348-79DB-1A1E-B4A3-E3C2C0DB6273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3694DEC-6E16-3011-6A19-177A06BEE166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B03CE80-C66A-AC72-297C-B2BD61812281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5C9B27-B549-B918-0B75-575B0C335F0C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B8E5D1A-C55F-9BB9-4505-FC2F4E3E2FD1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7C5ED34-EED3-7735-B434-A7A829877144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5A8AC72-DA1F-0353-18C6-3597CFDBC068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FD12EDD-C354-149D-1736-9CDA8FEBF9E6}"/>
              </a:ext>
            </a:extLst>
          </p:cNvPr>
          <p:cNvSpPr txBox="1">
            <a:spLocks/>
          </p:cNvSpPr>
          <p:nvPr/>
        </p:nvSpPr>
        <p:spPr>
          <a:xfrm>
            <a:off x="874711" y="970271"/>
            <a:ext cx="7221981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Neutrinoless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double-beta decay could provide insights into physics beyond the Standard Model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539E8F-2D28-4F69-A17D-70E3FCAB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6A6A6"/>
                </a:solidFill>
              </a:rPr>
              <a:t>Search </a:t>
            </a:r>
            <a:r>
              <a:rPr lang="de-DE" dirty="0" err="1">
                <a:solidFill>
                  <a:srgbClr val="A6A6A6"/>
                </a:solidFill>
              </a:rPr>
              <a:t>for</a:t>
            </a:r>
            <a:r>
              <a:rPr lang="de-DE" dirty="0">
                <a:solidFill>
                  <a:srgbClr val="A6A6A6"/>
                </a:solidFill>
              </a:rPr>
              <a:t> </a:t>
            </a:r>
            <a:r>
              <a:rPr lang="de-DE" dirty="0" err="1">
                <a:solidFill>
                  <a:srgbClr val="A6A6A6"/>
                </a:solidFill>
              </a:rPr>
              <a:t>Neutrinoless</a:t>
            </a:r>
            <a:r>
              <a:rPr lang="de-DE" dirty="0">
                <a:solidFill>
                  <a:srgbClr val="A6A6A6"/>
                </a:solidFill>
              </a:rPr>
              <a:t> Double-Beta Decay 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A6A6A6"/>
                </a:solidFill>
              </a:rPr>
              <a:t>of</a:t>
            </a:r>
            <a:r>
              <a:rPr lang="de-DE" dirty="0">
                <a:solidFill>
                  <a:srgbClr val="A6A6A6"/>
                </a:solidFill>
              </a:rPr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 </a:t>
            </a:r>
            <a:endParaRPr lang="en-US" dirty="0">
              <a:solidFill>
                <a:srgbClr val="A6A6A6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A40AF27-97FB-4AD3-A857-433B68DA3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88" y="814045"/>
            <a:ext cx="2917455" cy="409473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8A1111F-90B9-8CFA-7E4E-1E4EFBE0D7F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52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7C5E-60BB-6E89-CD65-0BDD0DF2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F76B9E58-A364-76CD-FAC4-9C345A45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>
            <a:off x="713217" y="1234766"/>
            <a:ext cx="6378112" cy="42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022BA3-72BC-2D5D-FBEC-A4411B7A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ADE3E98-E295-C473-51EF-B4E49D6A8D08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D4D7D75-695E-2FC9-E7D5-6160C829947A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04E13A-6A50-49B5-5F48-A32698E8D80E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6376B15-39EF-E865-7887-4ED1808586B2}"/>
              </a:ext>
            </a:extLst>
          </p:cNvPr>
          <p:cNvSpPr txBox="1"/>
          <p:nvPr/>
        </p:nvSpPr>
        <p:spPr>
          <a:xfrm>
            <a:off x="7409344" y="1117070"/>
            <a:ext cx="36707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9654259-C972-CEB3-8D6D-6B82B5AF9799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AD8E9C0-5A39-4E34-82B9-0CE905A3521C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6C928FF-AFB4-02C8-E736-2D6EF49CB41F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8F5DD3-3074-B28D-CCD9-829DE0DBC745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CFFF58A-DD16-95EB-4EE3-A4D25D56E95D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018CD36-1E6C-A1E3-75D0-B7F49242C9F3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FF795AF-EB1B-2FAE-E785-CA59114ACD58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49FC137-206C-4407-C65E-54D0FDD02145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6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6F40C-DE54-5757-B689-9B2AA679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2301D-2475-C496-3AAF-162A991B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0DD6573-7AF0-3A82-9C82-A7E9FAB757BD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C24850D-5592-A51C-C9B5-CC6302028165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D39E36-45F2-F9EB-880C-C5A3BF391CEA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C0F623F8-7CE4-8D0B-67B4-4977A3D9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>
            <a:off x="713217" y="1234766"/>
            <a:ext cx="6378112" cy="42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4998D85-1343-E115-9F8E-92DE5EF81CAE}"/>
              </a:ext>
            </a:extLst>
          </p:cNvPr>
          <p:cNvSpPr txBox="1"/>
          <p:nvPr/>
        </p:nvSpPr>
        <p:spPr>
          <a:xfrm>
            <a:off x="7409344" y="1117070"/>
            <a:ext cx="3670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E841420-D424-1BB5-84C2-222D2B2B41A2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AF96FB1-5FEE-1C66-6433-E047C9AAD1DB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82DCE01-359E-F119-13C1-88041D300D61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9D4BC88-8A22-5B42-61B3-EDFBBC7FFC66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2802DA-6CC9-53EC-2A6E-1202CFC3891C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5CBF225-6B5C-B238-98F0-08A940B617E7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5A38043-61BF-711A-5CF1-4846D69CBBCF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EC44D9E-6E31-8E1A-2F1A-E5DCA9518615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90D36-74C6-F6B6-1774-A6E388684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3C40-3E24-84E2-4DCF-EB2580E1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CDCC064-1616-1468-12FF-6CE1A29DA3A7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DF0218-871E-2FB2-EE9E-E6AEBC16CB28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B985C4-410C-AE44-BF9B-1DD3A50E84AB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C40F919B-8375-7A85-BF7A-0561DDF7B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>
            <a:off x="713217" y="1234766"/>
            <a:ext cx="6378112" cy="42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0B2A3BC-68F9-215D-5090-290E210EEF62}"/>
              </a:ext>
            </a:extLst>
          </p:cNvPr>
          <p:cNvSpPr txBox="1"/>
          <p:nvPr/>
        </p:nvSpPr>
        <p:spPr>
          <a:xfrm>
            <a:off x="7409344" y="1117070"/>
            <a:ext cx="3670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58DE0DD-C7DF-A985-F2B8-76E359B3265D}"/>
              </a:ext>
            </a:extLst>
          </p:cNvPr>
          <p:cNvSpPr/>
          <p:nvPr/>
        </p:nvSpPr>
        <p:spPr>
          <a:xfrm>
            <a:off x="3902273" y="2861582"/>
            <a:ext cx="118982" cy="447498"/>
          </a:xfrm>
          <a:custGeom>
            <a:avLst/>
            <a:gdLst>
              <a:gd name="csX0" fmla="*/ 0 w 114304"/>
              <a:gd name="csY0" fmla="*/ 0 h 1209675"/>
              <a:gd name="csX1" fmla="*/ 105966 w 114304"/>
              <a:gd name="csY1" fmla="*/ 164306 h 1209675"/>
              <a:gd name="csX2" fmla="*/ 7144 w 114304"/>
              <a:gd name="csY2" fmla="*/ 320278 h 1209675"/>
              <a:gd name="csX3" fmla="*/ 114300 w 114304"/>
              <a:gd name="csY3" fmla="*/ 472678 h 1209675"/>
              <a:gd name="csX4" fmla="*/ 11906 w 114304"/>
              <a:gd name="csY4" fmla="*/ 617934 h 1209675"/>
              <a:gd name="csX5" fmla="*/ 96441 w 114304"/>
              <a:gd name="csY5" fmla="*/ 765572 h 1209675"/>
              <a:gd name="csX6" fmla="*/ 5953 w 114304"/>
              <a:gd name="csY6" fmla="*/ 920353 h 1209675"/>
              <a:gd name="csX7" fmla="*/ 91678 w 114304"/>
              <a:gd name="csY7" fmla="*/ 1082278 h 1209675"/>
              <a:gd name="csX8" fmla="*/ 8334 w 114304"/>
              <a:gd name="csY8" fmla="*/ 1209675 h 1209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304" h="1209675">
                <a:moveTo>
                  <a:pt x="0" y="0"/>
                </a:moveTo>
                <a:cubicBezTo>
                  <a:pt x="52387" y="55463"/>
                  <a:pt x="104775" y="110926"/>
                  <a:pt x="105966" y="164306"/>
                </a:cubicBezTo>
                <a:cubicBezTo>
                  <a:pt x="107157" y="217686"/>
                  <a:pt x="5755" y="268883"/>
                  <a:pt x="7144" y="320278"/>
                </a:cubicBezTo>
                <a:cubicBezTo>
                  <a:pt x="8533" y="371673"/>
                  <a:pt x="113506" y="423069"/>
                  <a:pt x="114300" y="472678"/>
                </a:cubicBezTo>
                <a:cubicBezTo>
                  <a:pt x="115094" y="522287"/>
                  <a:pt x="14882" y="569118"/>
                  <a:pt x="11906" y="617934"/>
                </a:cubicBezTo>
                <a:cubicBezTo>
                  <a:pt x="8930" y="666750"/>
                  <a:pt x="97433" y="715169"/>
                  <a:pt x="96441" y="765572"/>
                </a:cubicBezTo>
                <a:cubicBezTo>
                  <a:pt x="95449" y="815975"/>
                  <a:pt x="6747" y="867569"/>
                  <a:pt x="5953" y="920353"/>
                </a:cubicBezTo>
                <a:cubicBezTo>
                  <a:pt x="5159" y="973137"/>
                  <a:pt x="91281" y="1034058"/>
                  <a:pt x="91678" y="1082278"/>
                </a:cubicBezTo>
                <a:cubicBezTo>
                  <a:pt x="92075" y="1130498"/>
                  <a:pt x="50204" y="1170086"/>
                  <a:pt x="8334" y="1209675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med" len="sm"/>
            <a:tailEnd type="non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BCD114C-3F1D-F788-A5BD-A167CC9D177B}"/>
              </a:ext>
            </a:extLst>
          </p:cNvPr>
          <p:cNvSpPr/>
          <p:nvPr/>
        </p:nvSpPr>
        <p:spPr>
          <a:xfrm rot="15678832">
            <a:off x="3636167" y="3129501"/>
            <a:ext cx="118982" cy="447498"/>
          </a:xfrm>
          <a:custGeom>
            <a:avLst/>
            <a:gdLst>
              <a:gd name="csX0" fmla="*/ 0 w 114304"/>
              <a:gd name="csY0" fmla="*/ 0 h 1209675"/>
              <a:gd name="csX1" fmla="*/ 105966 w 114304"/>
              <a:gd name="csY1" fmla="*/ 164306 h 1209675"/>
              <a:gd name="csX2" fmla="*/ 7144 w 114304"/>
              <a:gd name="csY2" fmla="*/ 320278 h 1209675"/>
              <a:gd name="csX3" fmla="*/ 114300 w 114304"/>
              <a:gd name="csY3" fmla="*/ 472678 h 1209675"/>
              <a:gd name="csX4" fmla="*/ 11906 w 114304"/>
              <a:gd name="csY4" fmla="*/ 617934 h 1209675"/>
              <a:gd name="csX5" fmla="*/ 96441 w 114304"/>
              <a:gd name="csY5" fmla="*/ 765572 h 1209675"/>
              <a:gd name="csX6" fmla="*/ 5953 w 114304"/>
              <a:gd name="csY6" fmla="*/ 920353 h 1209675"/>
              <a:gd name="csX7" fmla="*/ 91678 w 114304"/>
              <a:gd name="csY7" fmla="*/ 1082278 h 1209675"/>
              <a:gd name="csX8" fmla="*/ 8334 w 114304"/>
              <a:gd name="csY8" fmla="*/ 1209675 h 1209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304" h="1209675">
                <a:moveTo>
                  <a:pt x="0" y="0"/>
                </a:moveTo>
                <a:cubicBezTo>
                  <a:pt x="52387" y="55463"/>
                  <a:pt x="104775" y="110926"/>
                  <a:pt x="105966" y="164306"/>
                </a:cubicBezTo>
                <a:cubicBezTo>
                  <a:pt x="107157" y="217686"/>
                  <a:pt x="5755" y="268883"/>
                  <a:pt x="7144" y="320278"/>
                </a:cubicBezTo>
                <a:cubicBezTo>
                  <a:pt x="8533" y="371673"/>
                  <a:pt x="113506" y="423069"/>
                  <a:pt x="114300" y="472678"/>
                </a:cubicBezTo>
                <a:cubicBezTo>
                  <a:pt x="115094" y="522287"/>
                  <a:pt x="14882" y="569118"/>
                  <a:pt x="11906" y="617934"/>
                </a:cubicBezTo>
                <a:cubicBezTo>
                  <a:pt x="8930" y="666750"/>
                  <a:pt x="97433" y="715169"/>
                  <a:pt x="96441" y="765572"/>
                </a:cubicBezTo>
                <a:cubicBezTo>
                  <a:pt x="95449" y="815975"/>
                  <a:pt x="6747" y="867569"/>
                  <a:pt x="5953" y="920353"/>
                </a:cubicBezTo>
                <a:cubicBezTo>
                  <a:pt x="5159" y="973137"/>
                  <a:pt x="91281" y="1034058"/>
                  <a:pt x="91678" y="1082278"/>
                </a:cubicBezTo>
                <a:cubicBezTo>
                  <a:pt x="92075" y="1130498"/>
                  <a:pt x="50204" y="1170086"/>
                  <a:pt x="8334" y="1209675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med" len="sm"/>
            <a:tailEnd type="non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F9CDAA-813D-2A5C-BF51-BB7AA63DA00F}"/>
              </a:ext>
            </a:extLst>
          </p:cNvPr>
          <p:cNvSpPr txBox="1"/>
          <p:nvPr/>
        </p:nvSpPr>
        <p:spPr>
          <a:xfrm>
            <a:off x="3014330" y="3005770"/>
            <a:ext cx="520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1F636C-BE8C-ED23-DD7F-3B085D880AE5}"/>
              </a:ext>
            </a:extLst>
          </p:cNvPr>
          <p:cNvSpPr txBox="1"/>
          <p:nvPr/>
        </p:nvSpPr>
        <p:spPr>
          <a:xfrm>
            <a:off x="3791129" y="2279049"/>
            <a:ext cx="610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4295FE3-4F4B-B88C-1CF0-ECE7A10BFA9D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F61D606-E17C-E55C-7304-3BDE6357CED8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6027762-3E65-AAD9-BC13-D7D95293AABD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6CC2150-85C6-7FEA-5954-348385E0D330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544AFE2-00CC-C46E-05DA-DF5679F7FA88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000C5E7-A327-3EFD-E389-FB5FD2C70F5E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2B6F5AD-618A-B6BA-4AF7-2ADEDD62860F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34913DF-40F3-35C7-6A3B-F5FF3382E6FD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3A9ACD3-7A95-B5C7-A4FE-14CFBCE6F450}"/>
              </a:ext>
            </a:extLst>
          </p:cNvPr>
          <p:cNvCxnSpPr/>
          <p:nvPr/>
        </p:nvCxnSpPr>
        <p:spPr>
          <a:xfrm>
            <a:off x="7845136" y="4379768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2F2235B-A650-90BD-39D7-05E78F9DEF36}"/>
              </a:ext>
            </a:extLst>
          </p:cNvPr>
          <p:cNvCxnSpPr/>
          <p:nvPr/>
        </p:nvCxnSpPr>
        <p:spPr>
          <a:xfrm>
            <a:off x="7845136" y="4884457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C1622C6-7FC3-8857-7C99-592ABDC624D5}"/>
              </a:ext>
            </a:extLst>
          </p:cNvPr>
          <p:cNvCxnSpPr/>
          <p:nvPr/>
        </p:nvCxnSpPr>
        <p:spPr>
          <a:xfrm>
            <a:off x="7845136" y="5514703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8E244CB-7FE6-FB04-E342-45AC79D20ABB}"/>
              </a:ext>
            </a:extLst>
          </p:cNvPr>
          <p:cNvCxnSpPr/>
          <p:nvPr/>
        </p:nvCxnSpPr>
        <p:spPr>
          <a:xfrm>
            <a:off x="8477250" y="4379768"/>
            <a:ext cx="0" cy="504689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142A0A2-7399-406A-3FA4-06BD3BFCB013}"/>
              </a:ext>
            </a:extLst>
          </p:cNvPr>
          <p:cNvCxnSpPr>
            <a:cxnSpLocks/>
          </p:cNvCxnSpPr>
          <p:nvPr/>
        </p:nvCxnSpPr>
        <p:spPr>
          <a:xfrm>
            <a:off x="8477250" y="4888637"/>
            <a:ext cx="0" cy="62606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9088A253-C50B-890E-70D4-69DBDA096224}"/>
              </a:ext>
            </a:extLst>
          </p:cNvPr>
          <p:cNvSpPr txBox="1"/>
          <p:nvPr/>
        </p:nvSpPr>
        <p:spPr>
          <a:xfrm>
            <a:off x="8495744" y="430772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157D6F2-76F8-792D-40C3-A26C5A2324AF}"/>
              </a:ext>
            </a:extLst>
          </p:cNvPr>
          <p:cNvSpPr txBox="1"/>
          <p:nvPr/>
        </p:nvSpPr>
        <p:spPr>
          <a:xfrm>
            <a:off x="8530585" y="487367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28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B470-1CED-4750-B69B-C05449C41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9C753-6039-B97B-959B-49834FD9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B7DA9D2-C5A6-3A9D-1D3D-6FB9F9550A60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33FEF99-AE0C-1C8F-243D-CE53C0FBC50B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4FF051-1115-55C6-D77B-2E137B55E1B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2E030E39-500F-D335-7C14-20CD757DD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>
            <a:off x="713217" y="1234766"/>
            <a:ext cx="6378112" cy="42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7C9AF87-8F83-5742-7A03-C1FE98590AA6}"/>
              </a:ext>
            </a:extLst>
          </p:cNvPr>
          <p:cNvSpPr txBox="1"/>
          <p:nvPr/>
        </p:nvSpPr>
        <p:spPr>
          <a:xfrm>
            <a:off x="7409344" y="1117070"/>
            <a:ext cx="3670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50CFF10B-99BB-5DBB-74F5-361B45F6E358}"/>
              </a:ext>
            </a:extLst>
          </p:cNvPr>
          <p:cNvSpPr/>
          <p:nvPr/>
        </p:nvSpPr>
        <p:spPr>
          <a:xfrm>
            <a:off x="3902273" y="1944668"/>
            <a:ext cx="118982" cy="447498"/>
          </a:xfrm>
          <a:custGeom>
            <a:avLst/>
            <a:gdLst>
              <a:gd name="csX0" fmla="*/ 0 w 114304"/>
              <a:gd name="csY0" fmla="*/ 0 h 1209675"/>
              <a:gd name="csX1" fmla="*/ 105966 w 114304"/>
              <a:gd name="csY1" fmla="*/ 164306 h 1209675"/>
              <a:gd name="csX2" fmla="*/ 7144 w 114304"/>
              <a:gd name="csY2" fmla="*/ 320278 h 1209675"/>
              <a:gd name="csX3" fmla="*/ 114300 w 114304"/>
              <a:gd name="csY3" fmla="*/ 472678 h 1209675"/>
              <a:gd name="csX4" fmla="*/ 11906 w 114304"/>
              <a:gd name="csY4" fmla="*/ 617934 h 1209675"/>
              <a:gd name="csX5" fmla="*/ 96441 w 114304"/>
              <a:gd name="csY5" fmla="*/ 765572 h 1209675"/>
              <a:gd name="csX6" fmla="*/ 5953 w 114304"/>
              <a:gd name="csY6" fmla="*/ 920353 h 1209675"/>
              <a:gd name="csX7" fmla="*/ 91678 w 114304"/>
              <a:gd name="csY7" fmla="*/ 1082278 h 1209675"/>
              <a:gd name="csX8" fmla="*/ 8334 w 114304"/>
              <a:gd name="csY8" fmla="*/ 1209675 h 1209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304" h="1209675">
                <a:moveTo>
                  <a:pt x="0" y="0"/>
                </a:moveTo>
                <a:cubicBezTo>
                  <a:pt x="52387" y="55463"/>
                  <a:pt x="104775" y="110926"/>
                  <a:pt x="105966" y="164306"/>
                </a:cubicBezTo>
                <a:cubicBezTo>
                  <a:pt x="107157" y="217686"/>
                  <a:pt x="5755" y="268883"/>
                  <a:pt x="7144" y="320278"/>
                </a:cubicBezTo>
                <a:cubicBezTo>
                  <a:pt x="8533" y="371673"/>
                  <a:pt x="113506" y="423069"/>
                  <a:pt x="114300" y="472678"/>
                </a:cubicBezTo>
                <a:cubicBezTo>
                  <a:pt x="115094" y="522287"/>
                  <a:pt x="14882" y="569118"/>
                  <a:pt x="11906" y="617934"/>
                </a:cubicBezTo>
                <a:cubicBezTo>
                  <a:pt x="8930" y="666750"/>
                  <a:pt x="97433" y="715169"/>
                  <a:pt x="96441" y="765572"/>
                </a:cubicBezTo>
                <a:cubicBezTo>
                  <a:pt x="95449" y="815975"/>
                  <a:pt x="6747" y="867569"/>
                  <a:pt x="5953" y="920353"/>
                </a:cubicBezTo>
                <a:cubicBezTo>
                  <a:pt x="5159" y="973137"/>
                  <a:pt x="91281" y="1034058"/>
                  <a:pt x="91678" y="1082278"/>
                </a:cubicBezTo>
                <a:cubicBezTo>
                  <a:pt x="92075" y="1130498"/>
                  <a:pt x="50204" y="1170086"/>
                  <a:pt x="8334" y="1209675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med" len="sm"/>
            <a:tailEnd type="non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22FBF57-FD07-665F-412E-CBED163AA29E}"/>
              </a:ext>
            </a:extLst>
          </p:cNvPr>
          <p:cNvSpPr/>
          <p:nvPr/>
        </p:nvSpPr>
        <p:spPr>
          <a:xfrm rot="15678832">
            <a:off x="1932530" y="3177930"/>
            <a:ext cx="118982" cy="447498"/>
          </a:xfrm>
          <a:custGeom>
            <a:avLst/>
            <a:gdLst>
              <a:gd name="csX0" fmla="*/ 0 w 114304"/>
              <a:gd name="csY0" fmla="*/ 0 h 1209675"/>
              <a:gd name="csX1" fmla="*/ 105966 w 114304"/>
              <a:gd name="csY1" fmla="*/ 164306 h 1209675"/>
              <a:gd name="csX2" fmla="*/ 7144 w 114304"/>
              <a:gd name="csY2" fmla="*/ 320278 h 1209675"/>
              <a:gd name="csX3" fmla="*/ 114300 w 114304"/>
              <a:gd name="csY3" fmla="*/ 472678 h 1209675"/>
              <a:gd name="csX4" fmla="*/ 11906 w 114304"/>
              <a:gd name="csY4" fmla="*/ 617934 h 1209675"/>
              <a:gd name="csX5" fmla="*/ 96441 w 114304"/>
              <a:gd name="csY5" fmla="*/ 765572 h 1209675"/>
              <a:gd name="csX6" fmla="*/ 5953 w 114304"/>
              <a:gd name="csY6" fmla="*/ 920353 h 1209675"/>
              <a:gd name="csX7" fmla="*/ 91678 w 114304"/>
              <a:gd name="csY7" fmla="*/ 1082278 h 1209675"/>
              <a:gd name="csX8" fmla="*/ 8334 w 114304"/>
              <a:gd name="csY8" fmla="*/ 1209675 h 1209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304" h="1209675">
                <a:moveTo>
                  <a:pt x="0" y="0"/>
                </a:moveTo>
                <a:cubicBezTo>
                  <a:pt x="52387" y="55463"/>
                  <a:pt x="104775" y="110926"/>
                  <a:pt x="105966" y="164306"/>
                </a:cubicBezTo>
                <a:cubicBezTo>
                  <a:pt x="107157" y="217686"/>
                  <a:pt x="5755" y="268883"/>
                  <a:pt x="7144" y="320278"/>
                </a:cubicBezTo>
                <a:cubicBezTo>
                  <a:pt x="8533" y="371673"/>
                  <a:pt x="113506" y="423069"/>
                  <a:pt x="114300" y="472678"/>
                </a:cubicBezTo>
                <a:cubicBezTo>
                  <a:pt x="115094" y="522287"/>
                  <a:pt x="14882" y="569118"/>
                  <a:pt x="11906" y="617934"/>
                </a:cubicBezTo>
                <a:cubicBezTo>
                  <a:pt x="8930" y="666750"/>
                  <a:pt x="97433" y="715169"/>
                  <a:pt x="96441" y="765572"/>
                </a:cubicBezTo>
                <a:cubicBezTo>
                  <a:pt x="95449" y="815975"/>
                  <a:pt x="6747" y="867569"/>
                  <a:pt x="5953" y="920353"/>
                </a:cubicBezTo>
                <a:cubicBezTo>
                  <a:pt x="5159" y="973137"/>
                  <a:pt x="91281" y="1034058"/>
                  <a:pt x="91678" y="1082278"/>
                </a:cubicBezTo>
                <a:cubicBezTo>
                  <a:pt x="92075" y="1130498"/>
                  <a:pt x="50204" y="1170086"/>
                  <a:pt x="8334" y="1209675"/>
                </a:cubicBezTo>
              </a:path>
            </a:pathLst>
          </a:custGeom>
          <a:noFill/>
          <a:ln w="31750">
            <a:solidFill>
              <a:srgbClr val="FF0000"/>
            </a:solidFill>
            <a:headEnd type="triangle" w="med" len="sm"/>
            <a:tailEnd type="none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72460E-B7E7-6A84-002F-23454C872AEE}"/>
              </a:ext>
            </a:extLst>
          </p:cNvPr>
          <p:cNvSpPr txBox="1"/>
          <p:nvPr/>
        </p:nvSpPr>
        <p:spPr>
          <a:xfrm>
            <a:off x="1334386" y="3071023"/>
            <a:ext cx="507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18D748-5456-2395-853E-8F1CDD8508BC}"/>
              </a:ext>
            </a:extLst>
          </p:cNvPr>
          <p:cNvSpPr txBox="1"/>
          <p:nvPr/>
        </p:nvSpPr>
        <p:spPr>
          <a:xfrm>
            <a:off x="3791129" y="1359893"/>
            <a:ext cx="488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3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2891BB4-B293-95C9-3AF6-129DA3B4FE4A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A038429-59DE-6290-3B3F-4955CC34AC4C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7B2E33-76DF-4101-A732-29BA82F07F5D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2B387A4-C23A-A9ED-E2B0-80D3F3B09954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DC2CDE6-16DE-65B6-44EE-498D0B0B9E0C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B2DB184-DEC4-5947-23BC-BF182D985AD1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9F2C570-A782-92B2-909E-0B146E434F6A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EBA988F-C842-D45B-C287-42D4D25D3D9D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3883F0E-4496-8FC3-C4F2-709D44E049AA}"/>
              </a:ext>
            </a:extLst>
          </p:cNvPr>
          <p:cNvCxnSpPr/>
          <p:nvPr/>
        </p:nvCxnSpPr>
        <p:spPr>
          <a:xfrm>
            <a:off x="7845136" y="4379768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DC75DD6-4D98-7631-ED66-8653722DACD8}"/>
              </a:ext>
            </a:extLst>
          </p:cNvPr>
          <p:cNvCxnSpPr/>
          <p:nvPr/>
        </p:nvCxnSpPr>
        <p:spPr>
          <a:xfrm>
            <a:off x="7845136" y="4884457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DE834CE-AD4B-6DDC-8092-6B9AA662156C}"/>
              </a:ext>
            </a:extLst>
          </p:cNvPr>
          <p:cNvCxnSpPr/>
          <p:nvPr/>
        </p:nvCxnSpPr>
        <p:spPr>
          <a:xfrm>
            <a:off x="7845136" y="5514703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1B688FD-1265-D138-4330-7F0FEF7BDDF3}"/>
              </a:ext>
            </a:extLst>
          </p:cNvPr>
          <p:cNvCxnSpPr/>
          <p:nvPr/>
        </p:nvCxnSpPr>
        <p:spPr>
          <a:xfrm>
            <a:off x="8477250" y="4379768"/>
            <a:ext cx="0" cy="504689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C2D7D05-1803-F07B-802F-46E77612B92B}"/>
              </a:ext>
            </a:extLst>
          </p:cNvPr>
          <p:cNvCxnSpPr>
            <a:cxnSpLocks/>
          </p:cNvCxnSpPr>
          <p:nvPr/>
        </p:nvCxnSpPr>
        <p:spPr>
          <a:xfrm>
            <a:off x="8477250" y="4888637"/>
            <a:ext cx="0" cy="62606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0A13CBE-21D4-7D44-C624-E7E30551D007}"/>
              </a:ext>
            </a:extLst>
          </p:cNvPr>
          <p:cNvSpPr txBox="1"/>
          <p:nvPr/>
        </p:nvSpPr>
        <p:spPr>
          <a:xfrm>
            <a:off x="8495744" y="430772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28157-CD47-80CB-CEE3-265A876D9470}"/>
              </a:ext>
            </a:extLst>
          </p:cNvPr>
          <p:cNvSpPr txBox="1"/>
          <p:nvPr/>
        </p:nvSpPr>
        <p:spPr>
          <a:xfrm>
            <a:off x="8530585" y="487367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01795-9E78-B6F0-319B-A595286D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6EBA4-6165-CB95-15DD-EF88D43C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F1863EE-A206-5DD3-EF8F-9B7C328DF4BA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4B17D9F-DA12-B2EC-FF23-9330D56A9B5B}"/>
              </a:ext>
            </a:extLst>
          </p:cNvPr>
          <p:cNvSpPr txBox="1">
            <a:spLocks/>
          </p:cNvSpPr>
          <p:nvPr/>
        </p:nvSpPr>
        <p:spPr>
          <a:xfrm>
            <a:off x="2005269" y="1365944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C3B3D9-B101-F9A0-FF7A-1BDE18916865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Grafik 10" descr="Ein Bild, das Screenshot, Pixel enthält.&#10;&#10;KI-generierte Inhalte können fehlerhaft sein.">
            <a:extLst>
              <a:ext uri="{FF2B5EF4-FFF2-40B4-BE49-F238E27FC236}">
                <a16:creationId xmlns:a16="http://schemas.microsoft.com/office/drawing/2014/main" id="{B7ED47C7-984F-F8F9-3D06-188565EDF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2862" r="28000" b="13141"/>
          <a:stretch>
            <a:fillRect/>
          </a:stretch>
        </p:blipFill>
        <p:spPr>
          <a:xfrm>
            <a:off x="713217" y="1234766"/>
            <a:ext cx="6378112" cy="42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FF90CB2-3433-9178-94DB-814781ADD7B4}"/>
              </a:ext>
            </a:extLst>
          </p:cNvPr>
          <p:cNvSpPr txBox="1"/>
          <p:nvPr/>
        </p:nvSpPr>
        <p:spPr>
          <a:xfrm>
            <a:off x="7409344" y="1117070"/>
            <a:ext cx="3670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rgbClr val="9D4C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-cluster, 2 single-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de-DE" sz="1600" dirty="0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</a:t>
            </a:r>
            <a:r>
              <a:rPr lang="de-DE" sz="1600" dirty="0" err="1">
                <a:solidFill>
                  <a:srgbClr val="00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de-DE" sz="1600" dirty="0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4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</a:t>
            </a:r>
            <a:endParaRPr lang="de-DE" sz="1600" dirty="0">
              <a:solidFill>
                <a:srgbClr val="C4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and 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mm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14 Zacken 2">
            <a:extLst>
              <a:ext uri="{FF2B5EF4-FFF2-40B4-BE49-F238E27FC236}">
                <a16:creationId xmlns:a16="http://schemas.microsoft.com/office/drawing/2014/main" id="{8A58027A-6B9A-62FD-FF5D-818AE6CEBE76}"/>
              </a:ext>
            </a:extLst>
          </p:cNvPr>
          <p:cNvSpPr/>
          <p:nvPr/>
        </p:nvSpPr>
        <p:spPr>
          <a:xfrm>
            <a:off x="3871913" y="1872545"/>
            <a:ext cx="133350" cy="10539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xplosion: 14 Zacken 7">
            <a:extLst>
              <a:ext uri="{FF2B5EF4-FFF2-40B4-BE49-F238E27FC236}">
                <a16:creationId xmlns:a16="http://schemas.microsoft.com/office/drawing/2014/main" id="{78F5E362-B69A-BFF4-E48F-BC2D41550D44}"/>
              </a:ext>
            </a:extLst>
          </p:cNvPr>
          <p:cNvSpPr/>
          <p:nvPr/>
        </p:nvSpPr>
        <p:spPr>
          <a:xfrm>
            <a:off x="1693071" y="3429000"/>
            <a:ext cx="133350" cy="10539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223AB85-4998-E5CA-A4A3-051AE9AF0917}"/>
              </a:ext>
            </a:extLst>
          </p:cNvPr>
          <p:cNvSpPr/>
          <p:nvPr/>
        </p:nvSpPr>
        <p:spPr>
          <a:xfrm>
            <a:off x="11196632" y="1030074"/>
            <a:ext cx="475848" cy="4124855"/>
          </a:xfrm>
          <a:prstGeom prst="rect">
            <a:avLst/>
          </a:prstGeom>
          <a:noFill/>
          <a:ln w="28575">
            <a:solidFill>
              <a:srgbClr val="AAAE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1DAB0B6-5CFF-2851-BA73-AE87FC927850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27EE3B1-1DE5-DE5F-BDB9-C8E38FBC5F8B}"/>
              </a:ext>
            </a:extLst>
          </p:cNvPr>
          <p:cNvSpPr/>
          <p:nvPr/>
        </p:nvSpPr>
        <p:spPr>
          <a:xfrm>
            <a:off x="9486299" y="515493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DBFA8C-350E-8436-51A6-034F1E79BAD9}"/>
              </a:ext>
            </a:extLst>
          </p:cNvPr>
          <p:cNvSpPr txBox="1"/>
          <p:nvPr/>
        </p:nvSpPr>
        <p:spPr>
          <a:xfrm>
            <a:off x="9537101" y="5217261"/>
            <a:ext cx="24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9F978B9-3271-3E8E-779E-85B5FEB1BE18}"/>
              </a:ext>
            </a:extLst>
          </p:cNvPr>
          <p:cNvSpPr txBox="1"/>
          <p:nvPr/>
        </p:nvSpPr>
        <p:spPr>
          <a:xfrm rot="5400000">
            <a:off x="10514463" y="2981989"/>
            <a:ext cx="2851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Pneumatic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~19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de-DE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9981942-C560-9DFC-1F13-8C7871BAD8AF}"/>
              </a:ext>
            </a:extLst>
          </p:cNvPr>
          <p:cNvSpPr/>
          <p:nvPr/>
        </p:nvSpPr>
        <p:spPr>
          <a:xfrm>
            <a:off x="11216541" y="987602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E9359D5-EEC4-44AE-2A6A-04990F7F5757}"/>
              </a:ext>
            </a:extLst>
          </p:cNvPr>
          <p:cNvSpPr/>
          <p:nvPr/>
        </p:nvSpPr>
        <p:spPr>
          <a:xfrm>
            <a:off x="11216541" y="5095796"/>
            <a:ext cx="436029" cy="1676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CE3AB53-E5EF-FFF0-DB30-1888750E69F8}"/>
              </a:ext>
            </a:extLst>
          </p:cNvPr>
          <p:cNvSpPr txBox="1"/>
          <p:nvPr/>
        </p:nvSpPr>
        <p:spPr>
          <a:xfrm>
            <a:off x="9537101" y="267484"/>
            <a:ext cx="2817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de-DE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Irradiation</a:t>
            </a:r>
          </a:p>
          <a:p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E97146C-7AEE-9196-DBAC-1CCA49BE1C7D}"/>
              </a:ext>
            </a:extLst>
          </p:cNvPr>
          <p:cNvCxnSpPr/>
          <p:nvPr/>
        </p:nvCxnSpPr>
        <p:spPr>
          <a:xfrm>
            <a:off x="7845136" y="4379768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7459D3A-7F4A-7F81-A5B1-579A12F1B8E4}"/>
              </a:ext>
            </a:extLst>
          </p:cNvPr>
          <p:cNvCxnSpPr/>
          <p:nvPr/>
        </p:nvCxnSpPr>
        <p:spPr>
          <a:xfrm>
            <a:off x="7845136" y="4884457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A716FD9-A2C7-307E-7B96-9BDAA6006793}"/>
              </a:ext>
            </a:extLst>
          </p:cNvPr>
          <p:cNvCxnSpPr/>
          <p:nvPr/>
        </p:nvCxnSpPr>
        <p:spPr>
          <a:xfrm>
            <a:off x="7845136" y="5514703"/>
            <a:ext cx="136640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D80D5C6-1ADB-0DA6-5B36-1B5CBE321E4C}"/>
              </a:ext>
            </a:extLst>
          </p:cNvPr>
          <p:cNvCxnSpPr/>
          <p:nvPr/>
        </p:nvCxnSpPr>
        <p:spPr>
          <a:xfrm>
            <a:off x="8477250" y="4379768"/>
            <a:ext cx="0" cy="504689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BB6190F-ED5D-F25A-ECEC-E62A25506C24}"/>
              </a:ext>
            </a:extLst>
          </p:cNvPr>
          <p:cNvCxnSpPr>
            <a:cxnSpLocks/>
          </p:cNvCxnSpPr>
          <p:nvPr/>
        </p:nvCxnSpPr>
        <p:spPr>
          <a:xfrm>
            <a:off x="8477250" y="4888637"/>
            <a:ext cx="0" cy="62606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6BFD1BF-B582-5CC9-7004-A30C6B0BC233}"/>
              </a:ext>
            </a:extLst>
          </p:cNvPr>
          <p:cNvSpPr txBox="1"/>
          <p:nvPr/>
        </p:nvSpPr>
        <p:spPr>
          <a:xfrm>
            <a:off x="8495744" y="430772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5B8B61-53A6-A603-A627-C32CF322B11F}"/>
              </a:ext>
            </a:extLst>
          </p:cNvPr>
          <p:cNvSpPr txBox="1"/>
          <p:nvPr/>
        </p:nvSpPr>
        <p:spPr>
          <a:xfrm>
            <a:off x="8530585" y="4873675"/>
            <a:ext cx="758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34874B-3120-14FE-B698-227CF76A6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8" y="871414"/>
            <a:ext cx="10825126" cy="51872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5A2D0D5-1DE9-E472-C0CB-6860B374E16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CFF596B-A90C-63F5-0B4B-D51E264D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Enriched Ge Sample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5490F09-C0DD-1EFC-B088-0FDB7806028F}"/>
              </a:ext>
            </a:extLst>
          </p:cNvPr>
          <p:cNvSpPr txBox="1"/>
          <p:nvPr/>
        </p:nvSpPr>
        <p:spPr>
          <a:xfrm>
            <a:off x="1648631" y="4222104"/>
            <a:ext cx="6100688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409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3272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single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𝛾-ray transitions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8" name="Grafik 17" descr="Ein Bild, das Text, Screenshot, Schrift, Farbigkeit enthält.&#10;&#10;KI-generierte Inhalte können fehlerhaft sein.">
            <a:extLst>
              <a:ext uri="{FF2B5EF4-FFF2-40B4-BE49-F238E27FC236}">
                <a16:creationId xmlns:a16="http://schemas.microsoft.com/office/drawing/2014/main" id="{E2F744B2-F5CD-8B55-98D3-236482F7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10"/>
          <a:stretch>
            <a:fillRect/>
          </a:stretch>
        </p:blipFill>
        <p:spPr>
          <a:xfrm>
            <a:off x="7414049" y="489764"/>
            <a:ext cx="3816349" cy="19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B694-B10E-DA03-A716-868988AEF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F819BE-3B4F-0AC5-A2DF-3AB29062C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8" y="871414"/>
            <a:ext cx="10825126" cy="51872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16775E-5EFD-D380-06E7-F09C437576C4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D217BFF-426A-9D80-58B2-7858E9F5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Enriched Ge Sample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3EBF251-736C-6F3D-A0FB-36F2B89BF119}"/>
              </a:ext>
            </a:extLst>
          </p:cNvPr>
          <p:cNvSpPr txBox="1"/>
          <p:nvPr/>
        </p:nvSpPr>
        <p:spPr>
          <a:xfrm>
            <a:off x="1648631" y="4222104"/>
            <a:ext cx="6100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409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3272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single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spectra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𝛾-ray transitions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18" name="Grafik 17" descr="Ein Bild, das Text, Screenshot, Schrift, Farbigkeit enthält.&#10;&#10;KI-generierte Inhalte können fehlerhaft sein.">
            <a:extLst>
              <a:ext uri="{FF2B5EF4-FFF2-40B4-BE49-F238E27FC236}">
                <a16:creationId xmlns:a16="http://schemas.microsoft.com/office/drawing/2014/main" id="{57EF2DB5-C5DD-27FA-7618-8B74218E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10"/>
          <a:stretch>
            <a:fillRect/>
          </a:stretch>
        </p:blipFill>
        <p:spPr>
          <a:xfrm>
            <a:off x="7414049" y="489764"/>
            <a:ext cx="3816349" cy="19109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18F031B-3B7F-C03E-4D1E-C2840D3F5E79}"/>
              </a:ext>
            </a:extLst>
          </p:cNvPr>
          <p:cNvSpPr/>
          <p:nvPr/>
        </p:nvSpPr>
        <p:spPr>
          <a:xfrm>
            <a:off x="6203904" y="3465048"/>
            <a:ext cx="159543" cy="583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67EEC4-7ABE-8CC3-DE8C-E525FBC6A1E6}"/>
              </a:ext>
            </a:extLst>
          </p:cNvPr>
          <p:cNvSpPr txBox="1"/>
          <p:nvPr/>
        </p:nvSpPr>
        <p:spPr>
          <a:xfrm>
            <a:off x="5408490" y="4146139"/>
            <a:ext cx="200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l-GR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de-DE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2039</a:t>
            </a:r>
            <a:r>
              <a:rPr lang="de-DE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A22B7-3CE8-1702-027B-5DD4CE16B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E3FCDD76-40E3-8B1D-22B9-124B8B39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6"/>
          <a:stretch>
            <a:fillRect/>
          </a:stretch>
        </p:blipFill>
        <p:spPr>
          <a:xfrm>
            <a:off x="283534" y="1672038"/>
            <a:ext cx="11706829" cy="33892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401452E6-8F93-3D94-BB88-B46D5941514B}"/>
              </a:ext>
            </a:extLst>
          </p:cNvPr>
          <p:cNvSpPr txBox="1"/>
          <p:nvPr/>
        </p:nvSpPr>
        <p:spPr>
          <a:xfrm>
            <a:off x="535170" y="1057885"/>
            <a:ext cx="10858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Activation time: 10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			    Activation time: 90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Timing window:  5 - 60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  	   	     Timing window:  0 - 60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D13F7B-5ABE-956F-6F90-004F0FDE30B7}"/>
              </a:ext>
            </a:extLst>
          </p:cNvPr>
          <p:cNvSpPr txBox="1"/>
          <p:nvPr/>
        </p:nvSpPr>
        <p:spPr>
          <a:xfrm>
            <a:off x="11632661" y="6361889"/>
            <a:ext cx="47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620F38D-C526-B92B-C02D-F6E744F8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near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FBD71E-8405-5A33-6BD7-2257A7872EFD}"/>
              </a:ext>
            </a:extLst>
          </p:cNvPr>
          <p:cNvSpPr txBox="1"/>
          <p:nvPr/>
        </p:nvSpPr>
        <p:spPr>
          <a:xfrm rot="16200000">
            <a:off x="1641471" y="2495277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B8EC62-0283-E907-9DFD-AF7749C6DE32}"/>
              </a:ext>
            </a:extLst>
          </p:cNvPr>
          <p:cNvSpPr txBox="1"/>
          <p:nvPr/>
        </p:nvSpPr>
        <p:spPr>
          <a:xfrm rot="16200000">
            <a:off x="1928544" y="2493219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A49201-7604-922B-0184-0F7B682E9AB7}"/>
              </a:ext>
            </a:extLst>
          </p:cNvPr>
          <p:cNvSpPr txBox="1"/>
          <p:nvPr/>
        </p:nvSpPr>
        <p:spPr>
          <a:xfrm rot="16200000">
            <a:off x="2818272" y="2493155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2014.45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C43C096-C303-0CA1-93BA-FC43EEAE9D21}"/>
              </a:ext>
            </a:extLst>
          </p:cNvPr>
          <p:cNvSpPr txBox="1"/>
          <p:nvPr/>
        </p:nvSpPr>
        <p:spPr>
          <a:xfrm rot="16200000">
            <a:off x="3365968" y="2497842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EB0935-EDD3-F447-BEC6-0CE5283E8185}"/>
              </a:ext>
            </a:extLst>
          </p:cNvPr>
          <p:cNvSpPr txBox="1"/>
          <p:nvPr/>
        </p:nvSpPr>
        <p:spPr>
          <a:xfrm rot="16200000">
            <a:off x="3808886" y="24978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2035.8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17F1EF3-8E8C-FD6C-89E2-42E2A7050655}"/>
              </a:ext>
            </a:extLst>
          </p:cNvPr>
          <p:cNvSpPr txBox="1"/>
          <p:nvPr/>
        </p:nvSpPr>
        <p:spPr>
          <a:xfrm rot="16200000">
            <a:off x="9617836" y="2680096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F1942B-65BE-1978-C38E-9B9BE1B178C2}"/>
              </a:ext>
            </a:extLst>
          </p:cNvPr>
          <p:cNvSpPr txBox="1"/>
          <p:nvPr/>
        </p:nvSpPr>
        <p:spPr>
          <a:xfrm rot="16200000">
            <a:off x="10310636" y="2680096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2040.12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1FC617B-6DCE-AC54-831D-7C4A0DCC65D9}"/>
              </a:ext>
            </a:extLst>
          </p:cNvPr>
          <p:cNvCxnSpPr>
            <a:cxnSpLocks/>
          </p:cNvCxnSpPr>
          <p:nvPr/>
        </p:nvCxnSpPr>
        <p:spPr>
          <a:xfrm flipV="1">
            <a:off x="3161890" y="3013115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C5834B61-50DF-61C0-7C87-7C96B5A08158}"/>
              </a:ext>
            </a:extLst>
          </p:cNvPr>
          <p:cNvSpPr/>
          <p:nvPr/>
        </p:nvSpPr>
        <p:spPr>
          <a:xfrm>
            <a:off x="4380654" y="3015929"/>
            <a:ext cx="821418" cy="1254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DB1FB48-D665-E858-7FC5-2A3362D956EE}"/>
              </a:ext>
            </a:extLst>
          </p:cNvPr>
          <p:cNvSpPr/>
          <p:nvPr/>
        </p:nvSpPr>
        <p:spPr>
          <a:xfrm>
            <a:off x="9983948" y="2464792"/>
            <a:ext cx="981264" cy="1102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7FD1351-4950-E409-0674-8A026E23455A}"/>
              </a:ext>
            </a:extLst>
          </p:cNvPr>
          <p:cNvSpPr txBox="1"/>
          <p:nvPr/>
        </p:nvSpPr>
        <p:spPr>
          <a:xfrm>
            <a:off x="9912470" y="2389093"/>
            <a:ext cx="51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B280ACB-D722-E8BD-44A3-21F2E87E5E23}"/>
              </a:ext>
            </a:extLst>
          </p:cNvPr>
          <p:cNvSpPr txBox="1"/>
          <p:nvPr/>
        </p:nvSpPr>
        <p:spPr>
          <a:xfrm>
            <a:off x="10509848" y="2390777"/>
            <a:ext cx="785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2045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C71B0FC7-9314-DAC5-5368-8382AA3DC1E0}"/>
              </a:ext>
            </a:extLst>
          </p:cNvPr>
          <p:cNvCxnSpPr>
            <a:cxnSpLocks/>
          </p:cNvCxnSpPr>
          <p:nvPr/>
        </p:nvCxnSpPr>
        <p:spPr>
          <a:xfrm flipV="1">
            <a:off x="10664428" y="3190281"/>
            <a:ext cx="102807" cy="2506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6655944-43C6-DBD5-7A27-22452F26DD37}"/>
              </a:ext>
            </a:extLst>
          </p:cNvPr>
          <p:cNvCxnSpPr>
            <a:cxnSpLocks/>
          </p:cNvCxnSpPr>
          <p:nvPr/>
        </p:nvCxnSpPr>
        <p:spPr>
          <a:xfrm flipV="1">
            <a:off x="4264237" y="3040937"/>
            <a:ext cx="0" cy="642563"/>
          </a:xfrm>
          <a:prstGeom prst="line">
            <a:avLst/>
          </a:prstGeom>
          <a:ln w="127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6372BFF9-F4E8-D21E-5AF9-9F0E19A02303}"/>
              </a:ext>
            </a:extLst>
          </p:cNvPr>
          <p:cNvSpPr/>
          <p:nvPr/>
        </p:nvSpPr>
        <p:spPr>
          <a:xfrm>
            <a:off x="6202471" y="1012246"/>
            <a:ext cx="5944120" cy="43221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2496873-4654-D5DC-EAA5-2AA6C5B7F389}"/>
              </a:ext>
            </a:extLst>
          </p:cNvPr>
          <p:cNvSpPr txBox="1"/>
          <p:nvPr/>
        </p:nvSpPr>
        <p:spPr>
          <a:xfrm rot="16200000">
            <a:off x="4823000" y="185081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55DC6C83-156D-69C6-CBA7-7A5F0447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06" y="5002408"/>
            <a:ext cx="1085732" cy="107738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B0B80608-C9B9-F241-FA3C-9998CA8FF448}"/>
              </a:ext>
            </a:extLst>
          </p:cNvPr>
          <p:cNvSpPr txBox="1"/>
          <p:nvPr/>
        </p:nvSpPr>
        <p:spPr>
          <a:xfrm>
            <a:off x="2687265" y="5348258"/>
            <a:ext cx="16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8.12</a:t>
            </a:r>
            <a:r>
              <a:rPr lang="en-US" sz="9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7410FC3-E6FA-39FD-4195-D3EB9CE5C9BE}"/>
              </a:ext>
            </a:extLst>
          </p:cNvPr>
          <p:cNvCxnSpPr>
            <a:cxnSpLocks/>
          </p:cNvCxnSpPr>
          <p:nvPr/>
        </p:nvCxnSpPr>
        <p:spPr>
          <a:xfrm flipV="1">
            <a:off x="3706397" y="3035744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4303220-1C8E-03AF-265F-DA719FD92CC8}"/>
              </a:ext>
            </a:extLst>
          </p:cNvPr>
          <p:cNvCxnSpPr>
            <a:cxnSpLocks/>
          </p:cNvCxnSpPr>
          <p:nvPr/>
        </p:nvCxnSpPr>
        <p:spPr>
          <a:xfrm flipV="1">
            <a:off x="2385744" y="3033089"/>
            <a:ext cx="4450" cy="262856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C37ECC6-EB77-CBAE-2DBA-613176952AEB}"/>
              </a:ext>
            </a:extLst>
          </p:cNvPr>
          <p:cNvCxnSpPr>
            <a:cxnSpLocks/>
          </p:cNvCxnSpPr>
          <p:nvPr/>
        </p:nvCxnSpPr>
        <p:spPr>
          <a:xfrm flipV="1">
            <a:off x="2090649" y="3033089"/>
            <a:ext cx="4450" cy="333818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6DE679F-2382-F189-5305-570AEF586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24" y="2035698"/>
            <a:ext cx="6010964" cy="238018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C709F453-14D6-EDDF-5923-A96CC052A47A}"/>
              </a:ext>
            </a:extLst>
          </p:cNvPr>
          <p:cNvSpPr/>
          <p:nvPr/>
        </p:nvSpPr>
        <p:spPr>
          <a:xfrm>
            <a:off x="6149695" y="2464792"/>
            <a:ext cx="5840668" cy="3862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0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D1DC-8FB4-2261-054A-3E6949DA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385A0067-CE42-5345-C169-9A4FA8A0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6"/>
          <a:stretch>
            <a:fillRect/>
          </a:stretch>
        </p:blipFill>
        <p:spPr>
          <a:xfrm>
            <a:off x="283534" y="1672038"/>
            <a:ext cx="11706829" cy="33892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489C5A97-A097-E62C-1AD8-FE7D8C88FEBE}"/>
              </a:ext>
            </a:extLst>
          </p:cNvPr>
          <p:cNvSpPr txBox="1"/>
          <p:nvPr/>
        </p:nvSpPr>
        <p:spPr>
          <a:xfrm>
            <a:off x="535170" y="1057885"/>
            <a:ext cx="10858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Activation time: 10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			    Activation time: 90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Timing window:  5 - 60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  	   	     Timing window:  0 - 60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0ECE2A6-A8D2-EA84-9F7B-99C47B4F9C64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02786C4-AEA4-BA77-8FF2-33F98B08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near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CD84FF-A577-011B-762F-4A1BE4106C41}"/>
              </a:ext>
            </a:extLst>
          </p:cNvPr>
          <p:cNvSpPr txBox="1"/>
          <p:nvPr/>
        </p:nvSpPr>
        <p:spPr>
          <a:xfrm rot="16200000">
            <a:off x="1641471" y="2495277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66F4D2F-3E58-80F7-FF87-8A25DA2A2CBB}"/>
              </a:ext>
            </a:extLst>
          </p:cNvPr>
          <p:cNvSpPr txBox="1"/>
          <p:nvPr/>
        </p:nvSpPr>
        <p:spPr>
          <a:xfrm rot="16200000">
            <a:off x="1928544" y="2493219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7C33348-7B0D-5FB0-7F15-DDCE00136774}"/>
              </a:ext>
            </a:extLst>
          </p:cNvPr>
          <p:cNvSpPr txBox="1"/>
          <p:nvPr/>
        </p:nvSpPr>
        <p:spPr>
          <a:xfrm rot="16200000">
            <a:off x="2818272" y="2493155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2014.45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BE9B3B3-9567-0E52-6A54-018591EF0D99}"/>
              </a:ext>
            </a:extLst>
          </p:cNvPr>
          <p:cNvSpPr txBox="1"/>
          <p:nvPr/>
        </p:nvSpPr>
        <p:spPr>
          <a:xfrm rot="16200000">
            <a:off x="3365968" y="2497842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07610F4-2AC0-CDE3-A980-B69F6AE1EC28}"/>
              </a:ext>
            </a:extLst>
          </p:cNvPr>
          <p:cNvSpPr txBox="1"/>
          <p:nvPr/>
        </p:nvSpPr>
        <p:spPr>
          <a:xfrm rot="16200000">
            <a:off x="3808886" y="24978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2035.8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DDF523-AAB9-5995-678D-BD87517124F6}"/>
              </a:ext>
            </a:extLst>
          </p:cNvPr>
          <p:cNvCxnSpPr>
            <a:cxnSpLocks/>
          </p:cNvCxnSpPr>
          <p:nvPr/>
        </p:nvCxnSpPr>
        <p:spPr>
          <a:xfrm flipV="1">
            <a:off x="3161890" y="3013115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0C0A35C7-6141-1746-EFB7-561AFFDB4E42}"/>
              </a:ext>
            </a:extLst>
          </p:cNvPr>
          <p:cNvSpPr/>
          <p:nvPr/>
        </p:nvSpPr>
        <p:spPr>
          <a:xfrm>
            <a:off x="4380654" y="3015929"/>
            <a:ext cx="821418" cy="1254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62BE1CF3-0605-EA57-A926-0319CDBD4C81}"/>
              </a:ext>
            </a:extLst>
          </p:cNvPr>
          <p:cNvCxnSpPr>
            <a:cxnSpLocks/>
          </p:cNvCxnSpPr>
          <p:nvPr/>
        </p:nvCxnSpPr>
        <p:spPr>
          <a:xfrm flipV="1">
            <a:off x="4264237" y="3040937"/>
            <a:ext cx="0" cy="642563"/>
          </a:xfrm>
          <a:prstGeom prst="line">
            <a:avLst/>
          </a:prstGeom>
          <a:ln w="127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037AE224-6E07-1787-1884-690362F4B6EE}"/>
              </a:ext>
            </a:extLst>
          </p:cNvPr>
          <p:cNvSpPr txBox="1"/>
          <p:nvPr/>
        </p:nvSpPr>
        <p:spPr>
          <a:xfrm rot="16200000">
            <a:off x="4823000" y="185081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AE4E9FDF-010D-2649-CA8F-96F2E92A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06" y="5002408"/>
            <a:ext cx="1085732" cy="107738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7F0C5E8A-6B26-C64B-B60C-66B5EDC8345B}"/>
              </a:ext>
            </a:extLst>
          </p:cNvPr>
          <p:cNvSpPr txBox="1"/>
          <p:nvPr/>
        </p:nvSpPr>
        <p:spPr>
          <a:xfrm>
            <a:off x="2687265" y="5348258"/>
            <a:ext cx="16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8.12</a:t>
            </a:r>
            <a:r>
              <a:rPr lang="en-US" sz="9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022790E-A0D5-F189-1BA7-7144A178804D}"/>
              </a:ext>
            </a:extLst>
          </p:cNvPr>
          <p:cNvCxnSpPr>
            <a:cxnSpLocks/>
          </p:cNvCxnSpPr>
          <p:nvPr/>
        </p:nvCxnSpPr>
        <p:spPr>
          <a:xfrm flipV="1">
            <a:off x="3706397" y="3035744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AD420A9-DD31-7BB8-4520-DC8C8112F59E}"/>
              </a:ext>
            </a:extLst>
          </p:cNvPr>
          <p:cNvCxnSpPr>
            <a:cxnSpLocks/>
          </p:cNvCxnSpPr>
          <p:nvPr/>
        </p:nvCxnSpPr>
        <p:spPr>
          <a:xfrm flipV="1">
            <a:off x="2385744" y="3033089"/>
            <a:ext cx="4450" cy="262856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DFF857A-BA6E-FEB5-327F-BCEDDB09AC81}"/>
              </a:ext>
            </a:extLst>
          </p:cNvPr>
          <p:cNvCxnSpPr>
            <a:cxnSpLocks/>
          </p:cNvCxnSpPr>
          <p:nvPr/>
        </p:nvCxnSpPr>
        <p:spPr>
          <a:xfrm flipV="1">
            <a:off x="2090649" y="3033089"/>
            <a:ext cx="4450" cy="333818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24E12D96-0250-6AC7-8736-A831D452D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530" y="5007905"/>
            <a:ext cx="1085732" cy="10718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15FDD30-80DE-E5DD-4755-CE4E62AA6A51}"/>
              </a:ext>
            </a:extLst>
          </p:cNvPr>
          <p:cNvSpPr txBox="1"/>
          <p:nvPr/>
        </p:nvSpPr>
        <p:spPr>
          <a:xfrm>
            <a:off x="8618694" y="5094163"/>
            <a:ext cx="14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FF9AC2-7FED-9D6A-E858-A839A3749D8E}"/>
              </a:ext>
            </a:extLst>
          </p:cNvPr>
          <p:cNvSpPr txBox="1"/>
          <p:nvPr/>
        </p:nvSpPr>
        <p:spPr>
          <a:xfrm rot="16200000">
            <a:off x="10755308" y="1814338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D58B9E-BD63-4046-07CC-FE928F572672}"/>
              </a:ext>
            </a:extLst>
          </p:cNvPr>
          <p:cNvSpPr txBox="1"/>
          <p:nvPr/>
        </p:nvSpPr>
        <p:spPr>
          <a:xfrm rot="16200000">
            <a:off x="9553702" y="251689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C2A48E-DD80-ED1A-3F11-DF7EAB46F0F9}"/>
              </a:ext>
            </a:extLst>
          </p:cNvPr>
          <p:cNvSpPr txBox="1"/>
          <p:nvPr/>
        </p:nvSpPr>
        <p:spPr>
          <a:xfrm rot="16200000">
            <a:off x="10323262" y="25105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2040.12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F789E2D-4D28-96A0-5435-BC6DD1C53E30}"/>
              </a:ext>
            </a:extLst>
          </p:cNvPr>
          <p:cNvCxnSpPr>
            <a:cxnSpLocks/>
          </p:cNvCxnSpPr>
          <p:nvPr/>
        </p:nvCxnSpPr>
        <p:spPr>
          <a:xfrm flipV="1">
            <a:off x="10633870" y="3047287"/>
            <a:ext cx="142347" cy="410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01D16-3CB6-5D40-E0CD-38AD091C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F2A39378-DA43-3685-02A7-20BFAD1C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6"/>
          <a:stretch>
            <a:fillRect/>
          </a:stretch>
        </p:blipFill>
        <p:spPr>
          <a:xfrm>
            <a:off x="283534" y="1672038"/>
            <a:ext cx="11706829" cy="33892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B851616C-0F1F-0963-5301-34B8677760EC}"/>
              </a:ext>
            </a:extLst>
          </p:cNvPr>
          <p:cNvSpPr txBox="1"/>
          <p:nvPr/>
        </p:nvSpPr>
        <p:spPr>
          <a:xfrm>
            <a:off x="535170" y="1057885"/>
            <a:ext cx="10858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Activation time: 10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			    Activation time: 90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Timing window:  5 - 60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  	   	     Timing window:  0 - 60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106F05-2C82-5807-8CD5-21F8BFB832B7}"/>
              </a:ext>
            </a:extLst>
          </p:cNvPr>
          <p:cNvSpPr txBox="1"/>
          <p:nvPr/>
        </p:nvSpPr>
        <p:spPr>
          <a:xfrm>
            <a:off x="11632660" y="6361889"/>
            <a:ext cx="446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3AA0CAE-76FE-7648-2804-D17B42E3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near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20E2F2-8E51-8814-375B-44BD7284CD8F}"/>
              </a:ext>
            </a:extLst>
          </p:cNvPr>
          <p:cNvSpPr txBox="1"/>
          <p:nvPr/>
        </p:nvSpPr>
        <p:spPr>
          <a:xfrm rot="16200000">
            <a:off x="1641471" y="2495277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407982-DFDE-7903-7059-C1BDF03D42C5}"/>
              </a:ext>
            </a:extLst>
          </p:cNvPr>
          <p:cNvSpPr txBox="1"/>
          <p:nvPr/>
        </p:nvSpPr>
        <p:spPr>
          <a:xfrm rot="16200000">
            <a:off x="1928544" y="2493219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5223B8-C31A-6168-A77A-E120D28AC8A9}"/>
              </a:ext>
            </a:extLst>
          </p:cNvPr>
          <p:cNvSpPr txBox="1"/>
          <p:nvPr/>
        </p:nvSpPr>
        <p:spPr>
          <a:xfrm rot="16200000">
            <a:off x="2818272" y="2493155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2014.45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9C9A11B-D8B5-C040-F764-8B85233BA0D3}"/>
              </a:ext>
            </a:extLst>
          </p:cNvPr>
          <p:cNvSpPr txBox="1"/>
          <p:nvPr/>
        </p:nvSpPr>
        <p:spPr>
          <a:xfrm rot="16200000">
            <a:off x="3365968" y="2497842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B12494B-36FF-5690-2E22-491247D8984A}"/>
              </a:ext>
            </a:extLst>
          </p:cNvPr>
          <p:cNvSpPr txBox="1"/>
          <p:nvPr/>
        </p:nvSpPr>
        <p:spPr>
          <a:xfrm rot="16200000">
            <a:off x="3808886" y="24978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2035.8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A8F22FE-320F-E1AD-6189-38B9EA11729F}"/>
              </a:ext>
            </a:extLst>
          </p:cNvPr>
          <p:cNvCxnSpPr>
            <a:cxnSpLocks/>
          </p:cNvCxnSpPr>
          <p:nvPr/>
        </p:nvCxnSpPr>
        <p:spPr>
          <a:xfrm flipV="1">
            <a:off x="3161890" y="3013115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720A5902-7D18-7A5E-33BB-A1DC89F580EB}"/>
              </a:ext>
            </a:extLst>
          </p:cNvPr>
          <p:cNvSpPr/>
          <p:nvPr/>
        </p:nvSpPr>
        <p:spPr>
          <a:xfrm>
            <a:off x="4380654" y="3015929"/>
            <a:ext cx="821418" cy="1254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6210539-CA06-073F-33BB-FFB21EB0A3D9}"/>
              </a:ext>
            </a:extLst>
          </p:cNvPr>
          <p:cNvCxnSpPr>
            <a:cxnSpLocks/>
          </p:cNvCxnSpPr>
          <p:nvPr/>
        </p:nvCxnSpPr>
        <p:spPr>
          <a:xfrm flipV="1">
            <a:off x="4264237" y="3040937"/>
            <a:ext cx="0" cy="642563"/>
          </a:xfrm>
          <a:prstGeom prst="line">
            <a:avLst/>
          </a:prstGeom>
          <a:ln w="127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B369FF4F-48D0-48B0-5F68-3B93C8766FE8}"/>
              </a:ext>
            </a:extLst>
          </p:cNvPr>
          <p:cNvSpPr txBox="1"/>
          <p:nvPr/>
        </p:nvSpPr>
        <p:spPr>
          <a:xfrm rot="16200000">
            <a:off x="4823000" y="185081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EA21D8E-44D9-063B-FCA0-8EFE6FF83552}"/>
              </a:ext>
            </a:extLst>
          </p:cNvPr>
          <p:cNvCxnSpPr>
            <a:cxnSpLocks/>
          </p:cNvCxnSpPr>
          <p:nvPr/>
        </p:nvCxnSpPr>
        <p:spPr>
          <a:xfrm flipV="1">
            <a:off x="3706397" y="3035744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7616B5D-ABD5-3D82-35CF-74BC07CC288D}"/>
              </a:ext>
            </a:extLst>
          </p:cNvPr>
          <p:cNvCxnSpPr>
            <a:cxnSpLocks/>
          </p:cNvCxnSpPr>
          <p:nvPr/>
        </p:nvCxnSpPr>
        <p:spPr>
          <a:xfrm flipV="1">
            <a:off x="2385744" y="3033089"/>
            <a:ext cx="4450" cy="262856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54155CC-EDCE-503F-5015-3F2F4658DEE3}"/>
              </a:ext>
            </a:extLst>
          </p:cNvPr>
          <p:cNvCxnSpPr>
            <a:cxnSpLocks/>
          </p:cNvCxnSpPr>
          <p:nvPr/>
        </p:nvCxnSpPr>
        <p:spPr>
          <a:xfrm flipV="1">
            <a:off x="2090649" y="3033089"/>
            <a:ext cx="4450" cy="333818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D4CE452C-A60F-4A38-DCCA-9F9D334C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30" y="5007905"/>
            <a:ext cx="1085732" cy="10718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C439DD-F62A-4170-90C7-EFCD8066D0E9}"/>
              </a:ext>
            </a:extLst>
          </p:cNvPr>
          <p:cNvSpPr txBox="1"/>
          <p:nvPr/>
        </p:nvSpPr>
        <p:spPr>
          <a:xfrm>
            <a:off x="8618694" y="5094163"/>
            <a:ext cx="14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2E2BB4-1EF9-F55F-E5C2-D13BB1550F1F}"/>
              </a:ext>
            </a:extLst>
          </p:cNvPr>
          <p:cNvSpPr txBox="1"/>
          <p:nvPr/>
        </p:nvSpPr>
        <p:spPr>
          <a:xfrm rot="16200000">
            <a:off x="10755308" y="1814338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AB2C9C-16F3-A954-64FC-C3AFA0147F05}"/>
              </a:ext>
            </a:extLst>
          </p:cNvPr>
          <p:cNvSpPr/>
          <p:nvPr/>
        </p:nvSpPr>
        <p:spPr>
          <a:xfrm>
            <a:off x="234518" y="1006107"/>
            <a:ext cx="5944120" cy="43221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EE624D-8304-3643-42BC-F580A3EBCCDC}"/>
              </a:ext>
            </a:extLst>
          </p:cNvPr>
          <p:cNvSpPr txBox="1"/>
          <p:nvPr/>
        </p:nvSpPr>
        <p:spPr>
          <a:xfrm rot="16200000">
            <a:off x="9553702" y="251689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AF473B-8120-8315-D5CE-EC1D5FC6FFF5}"/>
              </a:ext>
            </a:extLst>
          </p:cNvPr>
          <p:cNvSpPr txBox="1"/>
          <p:nvPr/>
        </p:nvSpPr>
        <p:spPr>
          <a:xfrm rot="16200000">
            <a:off x="10323262" y="25105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2040.12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17BDD8B-4474-CACF-5435-5CF159333D19}"/>
              </a:ext>
            </a:extLst>
          </p:cNvPr>
          <p:cNvCxnSpPr>
            <a:cxnSpLocks/>
          </p:cNvCxnSpPr>
          <p:nvPr/>
        </p:nvCxnSpPr>
        <p:spPr>
          <a:xfrm flipV="1">
            <a:off x="10633870" y="3047287"/>
            <a:ext cx="142347" cy="410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1BA12426-3691-BDD1-22E5-950A7C300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8" y="2141319"/>
            <a:ext cx="6010964" cy="238018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ADE445D-D79C-268A-657C-D9A269021D4A}"/>
              </a:ext>
            </a:extLst>
          </p:cNvPr>
          <p:cNvSpPr/>
          <p:nvPr/>
        </p:nvSpPr>
        <p:spPr>
          <a:xfrm>
            <a:off x="144908" y="2942383"/>
            <a:ext cx="5813730" cy="185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C5C0-C687-6DAE-433B-DF12E8BF8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2E2B55B-224D-8249-2775-C642AD921B7F}"/>
              </a:ext>
            </a:extLst>
          </p:cNvPr>
          <p:cNvSpPr txBox="1">
            <a:spLocks/>
          </p:cNvSpPr>
          <p:nvPr/>
        </p:nvSpPr>
        <p:spPr>
          <a:xfrm>
            <a:off x="874711" y="970271"/>
            <a:ext cx="8634022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Neutrinoless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double-beta decay could provide insights into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beyond the Standard Model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(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l-GR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de-DE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2039</a:t>
            </a:r>
            <a:r>
              <a:rPr lang="de-DE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LEGEND</a:t>
            </a: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AA64D7-2716-3A46-C051-BBEE7C09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6A6A6"/>
                </a:solidFill>
              </a:rPr>
              <a:t>Search </a:t>
            </a:r>
            <a:r>
              <a:rPr lang="de-DE" dirty="0" err="1">
                <a:solidFill>
                  <a:srgbClr val="A6A6A6"/>
                </a:solidFill>
              </a:rPr>
              <a:t>for</a:t>
            </a:r>
            <a:r>
              <a:rPr lang="de-DE" dirty="0">
                <a:solidFill>
                  <a:srgbClr val="A6A6A6"/>
                </a:solidFill>
              </a:rPr>
              <a:t> </a:t>
            </a:r>
            <a:r>
              <a:rPr lang="de-DE" dirty="0" err="1">
                <a:solidFill>
                  <a:srgbClr val="A6A6A6"/>
                </a:solidFill>
              </a:rPr>
              <a:t>Neutrinoless</a:t>
            </a:r>
            <a:r>
              <a:rPr lang="de-DE" dirty="0">
                <a:solidFill>
                  <a:srgbClr val="A6A6A6"/>
                </a:solidFill>
              </a:rPr>
              <a:t> Double-Beta Decay 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A6A6A6"/>
                </a:solidFill>
              </a:rPr>
              <a:t>of</a:t>
            </a:r>
            <a:r>
              <a:rPr lang="de-DE" dirty="0">
                <a:solidFill>
                  <a:srgbClr val="A6A6A6"/>
                </a:solidFill>
              </a:rPr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 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5DFAA9-D0EA-F849-53CF-AD3829F86747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Grafik 2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CCC9667D-1694-9168-1A37-D418CBC4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0"/>
          <a:stretch>
            <a:fillRect/>
          </a:stretch>
        </p:blipFill>
        <p:spPr>
          <a:xfrm>
            <a:off x="465007" y="2374627"/>
            <a:ext cx="11328971" cy="36693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8867DCD-2736-B6FC-C7B7-755708B27B28}"/>
              </a:ext>
            </a:extLst>
          </p:cNvPr>
          <p:cNvSpPr txBox="1"/>
          <p:nvPr/>
        </p:nvSpPr>
        <p:spPr>
          <a:xfrm>
            <a:off x="1029882" y="5822048"/>
            <a:ext cx="28902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A6A6A6"/>
                </a:solidFill>
              </a:rPr>
              <a:t>PRL136, 022701 (2026)</a:t>
            </a:r>
            <a:endParaRPr lang="en-US" sz="105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C88A0-A3CC-5010-E72B-C6836151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8376BE38-D934-17E7-DAB6-BD2E990A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6"/>
          <a:stretch>
            <a:fillRect/>
          </a:stretch>
        </p:blipFill>
        <p:spPr>
          <a:xfrm>
            <a:off x="283534" y="1672038"/>
            <a:ext cx="11706829" cy="33892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D484B18B-46ED-A3E2-C074-7AC824D041CF}"/>
              </a:ext>
            </a:extLst>
          </p:cNvPr>
          <p:cNvSpPr txBox="1"/>
          <p:nvPr/>
        </p:nvSpPr>
        <p:spPr>
          <a:xfrm>
            <a:off x="535170" y="1057885"/>
            <a:ext cx="10858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Activation time: 10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			    Activation time: 90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Timing window:  5 - 60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  	   	     Timing window:  0 - 60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9510B8-0E51-31A5-FDAF-7B6F6B640CE9}"/>
              </a:ext>
            </a:extLst>
          </p:cNvPr>
          <p:cNvSpPr txBox="1"/>
          <p:nvPr/>
        </p:nvSpPr>
        <p:spPr>
          <a:xfrm>
            <a:off x="11632660" y="6361889"/>
            <a:ext cx="46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DB79B9-2F7C-6CD0-95C6-ADBC1DB3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near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7A98D51-C0A9-9623-C6F1-76504698DB65}"/>
              </a:ext>
            </a:extLst>
          </p:cNvPr>
          <p:cNvSpPr txBox="1"/>
          <p:nvPr/>
        </p:nvSpPr>
        <p:spPr>
          <a:xfrm rot="16200000">
            <a:off x="1641471" y="2495277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525E41B-F2F8-0342-49F9-752584E3C112}"/>
              </a:ext>
            </a:extLst>
          </p:cNvPr>
          <p:cNvSpPr txBox="1"/>
          <p:nvPr/>
        </p:nvSpPr>
        <p:spPr>
          <a:xfrm rot="16200000">
            <a:off x="1928544" y="2493219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C6C5B7-1FFE-1628-4905-F9749D0A8724}"/>
              </a:ext>
            </a:extLst>
          </p:cNvPr>
          <p:cNvSpPr txBox="1"/>
          <p:nvPr/>
        </p:nvSpPr>
        <p:spPr>
          <a:xfrm rot="16200000">
            <a:off x="2818272" y="2493155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2014.45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8E7846E-F326-981B-E856-4CD6CF783286}"/>
              </a:ext>
            </a:extLst>
          </p:cNvPr>
          <p:cNvSpPr txBox="1"/>
          <p:nvPr/>
        </p:nvSpPr>
        <p:spPr>
          <a:xfrm rot="16200000">
            <a:off x="3365968" y="2497842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FC01228-5F38-8776-C77F-81CC421B35E5}"/>
              </a:ext>
            </a:extLst>
          </p:cNvPr>
          <p:cNvSpPr txBox="1"/>
          <p:nvPr/>
        </p:nvSpPr>
        <p:spPr>
          <a:xfrm rot="16200000">
            <a:off x="3808886" y="24978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2035.8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28CA33F-CF49-AACC-752E-9B6E3F179B2C}"/>
              </a:ext>
            </a:extLst>
          </p:cNvPr>
          <p:cNvCxnSpPr>
            <a:cxnSpLocks/>
          </p:cNvCxnSpPr>
          <p:nvPr/>
        </p:nvCxnSpPr>
        <p:spPr>
          <a:xfrm flipV="1">
            <a:off x="3161890" y="3013115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8F5E48BE-F02A-F88C-9AEE-B04BEDF4422C}"/>
              </a:ext>
            </a:extLst>
          </p:cNvPr>
          <p:cNvSpPr/>
          <p:nvPr/>
        </p:nvSpPr>
        <p:spPr>
          <a:xfrm>
            <a:off x="4380654" y="3015929"/>
            <a:ext cx="821418" cy="1254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515F364-A3C3-F9DD-935A-0A7F14191100}"/>
              </a:ext>
            </a:extLst>
          </p:cNvPr>
          <p:cNvCxnSpPr>
            <a:cxnSpLocks/>
          </p:cNvCxnSpPr>
          <p:nvPr/>
        </p:nvCxnSpPr>
        <p:spPr>
          <a:xfrm flipV="1">
            <a:off x="4264237" y="3040937"/>
            <a:ext cx="0" cy="642563"/>
          </a:xfrm>
          <a:prstGeom prst="line">
            <a:avLst/>
          </a:prstGeom>
          <a:ln w="127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7EFCFCF1-4CF2-E9A6-3860-F03D34725C82}"/>
              </a:ext>
            </a:extLst>
          </p:cNvPr>
          <p:cNvSpPr txBox="1"/>
          <p:nvPr/>
        </p:nvSpPr>
        <p:spPr>
          <a:xfrm rot="16200000">
            <a:off x="4823000" y="185081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59F4258-624F-7CF0-1F09-4EDCAE52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06" y="5002408"/>
            <a:ext cx="1085732" cy="107738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99FB30E6-A2A3-EC15-4B9D-84AA2BB13825}"/>
              </a:ext>
            </a:extLst>
          </p:cNvPr>
          <p:cNvSpPr txBox="1"/>
          <p:nvPr/>
        </p:nvSpPr>
        <p:spPr>
          <a:xfrm>
            <a:off x="2687265" y="5348258"/>
            <a:ext cx="16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8.12</a:t>
            </a:r>
            <a:r>
              <a:rPr lang="en-US" sz="9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1A5FECD-9212-6340-742D-A7461C1CE8F8}"/>
              </a:ext>
            </a:extLst>
          </p:cNvPr>
          <p:cNvCxnSpPr>
            <a:cxnSpLocks/>
          </p:cNvCxnSpPr>
          <p:nvPr/>
        </p:nvCxnSpPr>
        <p:spPr>
          <a:xfrm flipV="1">
            <a:off x="3706397" y="3035744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C1B7F5B-21AF-F8E3-E031-82D19E163E3C}"/>
              </a:ext>
            </a:extLst>
          </p:cNvPr>
          <p:cNvCxnSpPr>
            <a:cxnSpLocks/>
          </p:cNvCxnSpPr>
          <p:nvPr/>
        </p:nvCxnSpPr>
        <p:spPr>
          <a:xfrm flipV="1">
            <a:off x="2385744" y="3033089"/>
            <a:ext cx="4450" cy="262856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147EDD1-2D39-11A2-0EB9-5756B3D576E7}"/>
              </a:ext>
            </a:extLst>
          </p:cNvPr>
          <p:cNvCxnSpPr>
            <a:cxnSpLocks/>
          </p:cNvCxnSpPr>
          <p:nvPr/>
        </p:nvCxnSpPr>
        <p:spPr>
          <a:xfrm flipV="1">
            <a:off x="2090649" y="3033089"/>
            <a:ext cx="4450" cy="333818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1F8C6D7-634B-986C-6D37-24F3BCC99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530" y="5007905"/>
            <a:ext cx="1085732" cy="10718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2CEF198-D89E-F3C4-5184-C3AEDF83307D}"/>
              </a:ext>
            </a:extLst>
          </p:cNvPr>
          <p:cNvSpPr txBox="1"/>
          <p:nvPr/>
        </p:nvSpPr>
        <p:spPr>
          <a:xfrm>
            <a:off x="8618694" y="5094163"/>
            <a:ext cx="14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A3E1DD-93E3-31E7-BAA7-30A5A743A207}"/>
              </a:ext>
            </a:extLst>
          </p:cNvPr>
          <p:cNvSpPr txBox="1"/>
          <p:nvPr/>
        </p:nvSpPr>
        <p:spPr>
          <a:xfrm rot="16200000">
            <a:off x="10755308" y="1814338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C75266-2374-1DD7-C5BB-0C1DB164292D}"/>
              </a:ext>
            </a:extLst>
          </p:cNvPr>
          <p:cNvSpPr txBox="1"/>
          <p:nvPr/>
        </p:nvSpPr>
        <p:spPr>
          <a:xfrm rot="16200000">
            <a:off x="9553702" y="251689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E671FF-FC58-0A78-CB7F-C544884F84D5}"/>
              </a:ext>
            </a:extLst>
          </p:cNvPr>
          <p:cNvSpPr txBox="1"/>
          <p:nvPr/>
        </p:nvSpPr>
        <p:spPr>
          <a:xfrm rot="16200000">
            <a:off x="10323262" y="25105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2040.12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E99B6CA-0895-740E-D6BD-1387AC470E63}"/>
              </a:ext>
            </a:extLst>
          </p:cNvPr>
          <p:cNvCxnSpPr>
            <a:cxnSpLocks/>
          </p:cNvCxnSpPr>
          <p:nvPr/>
        </p:nvCxnSpPr>
        <p:spPr>
          <a:xfrm flipV="1">
            <a:off x="10633870" y="3047287"/>
            <a:ext cx="142347" cy="410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A9A00-04BE-61FF-708B-01F49155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A5F6ADB8-5C60-A206-E7E9-0A16A027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6"/>
          <a:stretch>
            <a:fillRect/>
          </a:stretch>
        </p:blipFill>
        <p:spPr>
          <a:xfrm>
            <a:off x="283534" y="1672038"/>
            <a:ext cx="11706829" cy="33892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B6243999-9148-6C12-1317-91D54D70B5AD}"/>
              </a:ext>
            </a:extLst>
          </p:cNvPr>
          <p:cNvSpPr txBox="1"/>
          <p:nvPr/>
        </p:nvSpPr>
        <p:spPr>
          <a:xfrm>
            <a:off x="535170" y="1057885"/>
            <a:ext cx="10858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Activation time: 10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			    Activation time: 90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Timing window:  5 - 60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		  	   	     Timing window:  0 - 60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D74A1F-D7EB-5A39-6C6D-D186ED66EC22}"/>
              </a:ext>
            </a:extLst>
          </p:cNvPr>
          <p:cNvSpPr txBox="1"/>
          <p:nvPr/>
        </p:nvSpPr>
        <p:spPr>
          <a:xfrm>
            <a:off x="11632660" y="6361889"/>
            <a:ext cx="50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A6E9305-5F51-BAFD-A84E-BE63D456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000"/>
          </a:xfrm>
        </p:spPr>
        <p:txBody>
          <a:bodyPr/>
          <a:lstStyle/>
          <a:p>
            <a:r>
              <a:rPr lang="en-US" dirty="0"/>
              <a:t>Summed Spectra near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922C4C-36EC-4D60-B54D-4507F798F5B2}"/>
              </a:ext>
            </a:extLst>
          </p:cNvPr>
          <p:cNvSpPr txBox="1"/>
          <p:nvPr/>
        </p:nvSpPr>
        <p:spPr>
          <a:xfrm rot="16200000">
            <a:off x="1641471" y="2495277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12607E2-AC89-A95E-65E3-B54B525A5C43}"/>
              </a:ext>
            </a:extLst>
          </p:cNvPr>
          <p:cNvSpPr txBox="1"/>
          <p:nvPr/>
        </p:nvSpPr>
        <p:spPr>
          <a:xfrm rot="16200000">
            <a:off x="1928544" y="2493219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B75694-73F9-2F05-C0B2-B4CA159C5534}"/>
              </a:ext>
            </a:extLst>
          </p:cNvPr>
          <p:cNvSpPr txBox="1"/>
          <p:nvPr/>
        </p:nvSpPr>
        <p:spPr>
          <a:xfrm rot="16200000">
            <a:off x="2818272" y="2493155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2014.45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DB65070-C08C-EDAF-6E5A-3ACEEFF1C523}"/>
              </a:ext>
            </a:extLst>
          </p:cNvPr>
          <p:cNvSpPr txBox="1"/>
          <p:nvPr/>
        </p:nvSpPr>
        <p:spPr>
          <a:xfrm rot="16200000">
            <a:off x="3365968" y="2497842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2023.9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C032DCA-4882-8CE6-F757-8A6DF3CAB4F7}"/>
              </a:ext>
            </a:extLst>
          </p:cNvPr>
          <p:cNvSpPr txBox="1"/>
          <p:nvPr/>
        </p:nvSpPr>
        <p:spPr>
          <a:xfrm rot="16200000">
            <a:off x="3808886" y="24978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2035.8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4202C9-8E82-A075-C491-64BB0D1909E9}"/>
              </a:ext>
            </a:extLst>
          </p:cNvPr>
          <p:cNvSpPr txBox="1"/>
          <p:nvPr/>
        </p:nvSpPr>
        <p:spPr>
          <a:xfrm rot="16200000">
            <a:off x="9553702" y="251689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2032.8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26ABCA-7DA1-08EC-6171-4AF443213E78}"/>
              </a:ext>
            </a:extLst>
          </p:cNvPr>
          <p:cNvSpPr txBox="1"/>
          <p:nvPr/>
        </p:nvSpPr>
        <p:spPr>
          <a:xfrm rot="16200000">
            <a:off x="10323262" y="2510544"/>
            <a:ext cx="914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2040.12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9E3F843-75E1-4265-48FC-13B8378C06E9}"/>
              </a:ext>
            </a:extLst>
          </p:cNvPr>
          <p:cNvCxnSpPr>
            <a:cxnSpLocks/>
          </p:cNvCxnSpPr>
          <p:nvPr/>
        </p:nvCxnSpPr>
        <p:spPr>
          <a:xfrm flipV="1">
            <a:off x="3161890" y="3013115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4FF178FE-6895-A0F4-189D-5D3FDABDC14D}"/>
              </a:ext>
            </a:extLst>
          </p:cNvPr>
          <p:cNvSpPr/>
          <p:nvPr/>
        </p:nvSpPr>
        <p:spPr>
          <a:xfrm>
            <a:off x="4380654" y="3015929"/>
            <a:ext cx="821418" cy="1254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C5BEB40F-8FB6-B5DF-C796-F2C4E54BD016}"/>
              </a:ext>
            </a:extLst>
          </p:cNvPr>
          <p:cNvCxnSpPr>
            <a:cxnSpLocks/>
          </p:cNvCxnSpPr>
          <p:nvPr/>
        </p:nvCxnSpPr>
        <p:spPr>
          <a:xfrm flipV="1">
            <a:off x="10633870" y="3047287"/>
            <a:ext cx="142347" cy="410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879DF18-986C-C349-71DC-0C6F8B8530E0}"/>
              </a:ext>
            </a:extLst>
          </p:cNvPr>
          <p:cNvCxnSpPr>
            <a:cxnSpLocks/>
          </p:cNvCxnSpPr>
          <p:nvPr/>
        </p:nvCxnSpPr>
        <p:spPr>
          <a:xfrm flipV="1">
            <a:off x="4264237" y="3040937"/>
            <a:ext cx="0" cy="642563"/>
          </a:xfrm>
          <a:prstGeom prst="line">
            <a:avLst/>
          </a:prstGeom>
          <a:ln w="127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8BAA7ADC-8CDE-D38D-7E2B-9FB78492AA03}"/>
              </a:ext>
            </a:extLst>
          </p:cNvPr>
          <p:cNvSpPr txBox="1"/>
          <p:nvPr/>
        </p:nvSpPr>
        <p:spPr>
          <a:xfrm rot="16200000">
            <a:off x="4823000" y="185081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34637C25-8464-7D44-E582-7B8447CA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06" y="5002408"/>
            <a:ext cx="1085732" cy="107738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7FD2EA4E-04E1-BE98-2485-8E0367DF5B23}"/>
              </a:ext>
            </a:extLst>
          </p:cNvPr>
          <p:cNvSpPr txBox="1"/>
          <p:nvPr/>
        </p:nvSpPr>
        <p:spPr>
          <a:xfrm>
            <a:off x="2687265" y="5348258"/>
            <a:ext cx="16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8.12</a:t>
            </a:r>
            <a:r>
              <a:rPr lang="en-US" sz="9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3BAE4BC-328D-0F47-CECA-4100B91ADD33}"/>
              </a:ext>
            </a:extLst>
          </p:cNvPr>
          <p:cNvCxnSpPr>
            <a:cxnSpLocks/>
          </p:cNvCxnSpPr>
          <p:nvPr/>
        </p:nvCxnSpPr>
        <p:spPr>
          <a:xfrm flipV="1">
            <a:off x="3706397" y="3035744"/>
            <a:ext cx="108756" cy="377850"/>
          </a:xfrm>
          <a:prstGeom prst="line">
            <a:avLst/>
          </a:prstGeom>
          <a:ln w="127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1AFF888-D0F6-29A7-2EAC-0625C81E60FA}"/>
              </a:ext>
            </a:extLst>
          </p:cNvPr>
          <p:cNvCxnSpPr>
            <a:cxnSpLocks/>
          </p:cNvCxnSpPr>
          <p:nvPr/>
        </p:nvCxnSpPr>
        <p:spPr>
          <a:xfrm flipV="1">
            <a:off x="2385744" y="3033089"/>
            <a:ext cx="4450" cy="262856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8C245C2-F4B8-0D90-863E-5ED09982161E}"/>
              </a:ext>
            </a:extLst>
          </p:cNvPr>
          <p:cNvCxnSpPr>
            <a:cxnSpLocks/>
          </p:cNvCxnSpPr>
          <p:nvPr/>
        </p:nvCxnSpPr>
        <p:spPr>
          <a:xfrm flipV="1">
            <a:off x="2090649" y="3033089"/>
            <a:ext cx="4450" cy="333818"/>
          </a:xfrm>
          <a:prstGeom prst="line">
            <a:avLst/>
          </a:prstGeom>
          <a:ln w="12700">
            <a:solidFill>
              <a:srgbClr val="2A5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EA63284A-6DDB-7BB0-FF1E-5774CB3B6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530" y="5007905"/>
            <a:ext cx="1085732" cy="10718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995EF3-9919-3EE0-628C-6C5732986D03}"/>
              </a:ext>
            </a:extLst>
          </p:cNvPr>
          <p:cNvSpPr txBox="1"/>
          <p:nvPr/>
        </p:nvSpPr>
        <p:spPr>
          <a:xfrm>
            <a:off x="8618694" y="5094163"/>
            <a:ext cx="14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151D3D-B7E4-7457-C1A0-4BF651225956}"/>
              </a:ext>
            </a:extLst>
          </p:cNvPr>
          <p:cNvSpPr txBox="1"/>
          <p:nvPr/>
        </p:nvSpPr>
        <p:spPr>
          <a:xfrm rot="16200000">
            <a:off x="10755308" y="1814338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19386C-0087-1537-6ED7-BA7FBC272959}"/>
              </a:ext>
            </a:extLst>
          </p:cNvPr>
          <p:cNvSpPr/>
          <p:nvPr/>
        </p:nvSpPr>
        <p:spPr>
          <a:xfrm>
            <a:off x="8749677" y="229388"/>
            <a:ext cx="3196239" cy="590931"/>
          </a:xfrm>
          <a:prstGeom prst="rect">
            <a:avLst/>
          </a:prstGeom>
          <a:solidFill>
            <a:schemeClr val="bg1"/>
          </a:solidFill>
          <a:ln w="19050">
            <a:solidFill>
              <a:srgbClr val="EE5C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9E9E3-34F7-56B2-79BC-78CC851FF3D9}"/>
              </a:ext>
            </a:extLst>
          </p:cNvPr>
          <p:cNvSpPr txBox="1"/>
          <p:nvPr/>
        </p:nvSpPr>
        <p:spPr>
          <a:xfrm>
            <a:off x="8759056" y="223153"/>
            <a:ext cx="32735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Pichotta et al., </a:t>
            </a:r>
          </a:p>
          <a:p>
            <a:r>
              <a:rPr lang="de-DE" dirty="0"/>
              <a:t>Phys. Rev. C </a:t>
            </a:r>
            <a:r>
              <a:rPr lang="de-DE" b="1" dirty="0"/>
              <a:t>112</a:t>
            </a:r>
            <a:r>
              <a:rPr lang="de-DE" dirty="0"/>
              <a:t>, 014325 (2025)</a:t>
            </a:r>
          </a:p>
        </p:txBody>
      </p:sp>
    </p:spTree>
    <p:extLst>
      <p:ext uri="{BB962C8B-B14F-4D97-AF65-F5344CB8AC3E}">
        <p14:creationId xmlns:p14="http://schemas.microsoft.com/office/powerpoint/2010/main" val="38238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98B19E6-4B46-ED3C-16D7-3D6DEAA61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9" y="2824790"/>
            <a:ext cx="5323534" cy="318482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E14FC3-37CF-2143-5388-78421DB2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997413"/>
            <a:ext cx="10580687" cy="43608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de-DE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do the other detectors measure when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one detector records an event in the ROI?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BGO </a:t>
            </a:r>
            <a:r>
              <a:rPr lang="en-US" dirty="0">
                <a:solidFill>
                  <a:schemeClr val="tx1"/>
                </a:solidFill>
              </a:rPr>
              <a:t>veto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93C3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9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EF1F8F-165F-D8EA-4C4E-BDB1C879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DD401A-E983-EA5B-ECC1-5FB7FC8532A9}"/>
              </a:ext>
            </a:extLst>
          </p:cNvPr>
          <p:cNvSpPr txBox="1"/>
          <p:nvPr/>
        </p:nvSpPr>
        <p:spPr>
          <a:xfrm>
            <a:off x="2204480" y="3428508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2032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8D94432-C1A6-D7B4-2347-154EE3D3B340}"/>
              </a:ext>
            </a:extLst>
          </p:cNvPr>
          <p:cNvSpPr txBox="1"/>
          <p:nvPr/>
        </p:nvSpPr>
        <p:spPr>
          <a:xfrm>
            <a:off x="3434663" y="2788464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2040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414A65-45FB-2B03-86F7-B26213AEF355}"/>
              </a:ext>
            </a:extLst>
          </p:cNvPr>
          <p:cNvSpPr txBox="1"/>
          <p:nvPr/>
        </p:nvSpPr>
        <p:spPr>
          <a:xfrm>
            <a:off x="4528287" y="3385178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D6BCB24-B241-32FE-E3FB-CBCA9E79E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28" y="653011"/>
            <a:ext cx="4918283" cy="508232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62E15DC-CC65-1A68-76FF-C0E74BB8A95C}"/>
              </a:ext>
            </a:extLst>
          </p:cNvPr>
          <p:cNvSpPr txBox="1"/>
          <p:nvPr/>
        </p:nvSpPr>
        <p:spPr>
          <a:xfrm rot="16200000">
            <a:off x="4592853" y="3007027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B6454A-2D5E-1E42-9C98-E1ABBC16BE4B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663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CB39-7388-60BB-B936-51777962D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1A5D3496-D630-DFE7-6489-3B71EEF5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8" y="3514027"/>
            <a:ext cx="3761102" cy="25208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353745-C342-A675-91B0-8695787D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D9E0EE4-22B7-B266-9F03-00494B068A1D}"/>
              </a:ext>
            </a:extLst>
          </p:cNvPr>
          <p:cNvSpPr txBox="1"/>
          <p:nvPr/>
        </p:nvSpPr>
        <p:spPr>
          <a:xfrm>
            <a:off x="4703103" y="3495319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2040 keV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3F87D15-D70F-3BF2-C400-97376356A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2"/>
          <a:stretch>
            <a:fillRect/>
          </a:stretch>
        </p:blipFill>
        <p:spPr>
          <a:xfrm>
            <a:off x="8771175" y="75315"/>
            <a:ext cx="3179784" cy="3270008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2E00D2B4-8787-078A-8C56-94951F6BC31A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6D0449-96EC-1212-3257-FCAB8049A360}"/>
              </a:ext>
            </a:extLst>
          </p:cNvPr>
          <p:cNvSpPr txBox="1"/>
          <p:nvPr/>
        </p:nvSpPr>
        <p:spPr>
          <a:xfrm rot="16200000">
            <a:off x="7054401" y="3986194"/>
            <a:ext cx="1288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65ACE8F-8C86-E24D-721E-EDEA6787E62B}"/>
              </a:ext>
            </a:extLst>
          </p:cNvPr>
          <p:cNvSpPr txBox="1"/>
          <p:nvPr/>
        </p:nvSpPr>
        <p:spPr>
          <a:xfrm>
            <a:off x="6868159" y="4962194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= 460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499554-6A13-F267-719E-4EB99778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461" y="689317"/>
            <a:ext cx="3880526" cy="23258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5D9194-DBB8-0B1B-EEC1-1085B3633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36" y="3501613"/>
            <a:ext cx="3533338" cy="25332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6649B2-95D3-7E54-FB2F-175CA2F4C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914" y="3528219"/>
            <a:ext cx="3616112" cy="252084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72E8CAC-004F-9693-BA8A-31A36835D2A5}"/>
              </a:ext>
            </a:extLst>
          </p:cNvPr>
          <p:cNvSpPr txBox="1"/>
          <p:nvPr/>
        </p:nvSpPr>
        <p:spPr>
          <a:xfrm>
            <a:off x="2875832" y="4943778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= 293</a:t>
            </a:r>
          </a:p>
        </p:txBody>
      </p:sp>
    </p:spTree>
    <p:extLst>
      <p:ext uri="{BB962C8B-B14F-4D97-AF65-F5344CB8AC3E}">
        <p14:creationId xmlns:p14="http://schemas.microsoft.com/office/powerpoint/2010/main" val="10622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9C53-5FB7-E725-DB09-0488B148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2F219A0-EB0B-24DC-FB70-0ACB65894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0" y="874034"/>
            <a:ext cx="3533338" cy="25332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AAA35B-C4FA-AD34-F881-3AC98B90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3" y="3496465"/>
            <a:ext cx="3616112" cy="25208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37CE72-4149-CF80-1B18-8B10A3C0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A8B9D9A-BD83-45DB-1F00-5538423E7C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02"/>
          <a:stretch>
            <a:fillRect/>
          </a:stretch>
        </p:blipFill>
        <p:spPr>
          <a:xfrm>
            <a:off x="7831337" y="1148344"/>
            <a:ext cx="4231488" cy="438148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46E2FE80-E167-52EF-43CF-E77E74EE09E2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EDA1D2-AFDA-335D-9FCF-419ED9D77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098" y="2349748"/>
            <a:ext cx="3880526" cy="232585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21A587D-946D-C3BD-00F2-B77C3CB815AF}"/>
              </a:ext>
            </a:extLst>
          </p:cNvPr>
          <p:cNvSpPr txBox="1"/>
          <p:nvPr/>
        </p:nvSpPr>
        <p:spPr>
          <a:xfrm>
            <a:off x="2729782" y="2155574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= 293</a:t>
            </a:r>
          </a:p>
        </p:txBody>
      </p:sp>
    </p:spTree>
    <p:extLst>
      <p:ext uri="{BB962C8B-B14F-4D97-AF65-F5344CB8AC3E}">
        <p14:creationId xmlns:p14="http://schemas.microsoft.com/office/powerpoint/2010/main" val="326267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5D19A-BBC1-FD69-8BEF-69041DA9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AD97231A-6D90-6700-F61B-D585E7CE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4" y="3479624"/>
            <a:ext cx="3580205" cy="25931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9A733AA-269A-2C75-B76C-0F50C1CA3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" y="840688"/>
            <a:ext cx="3693287" cy="2566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8F6A39-1419-EB4E-581E-C12E8920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791797A-9BF3-B17D-C7C3-8B31C09B0494}"/>
              </a:ext>
            </a:extLst>
          </p:cNvPr>
          <p:cNvSpPr txBox="1"/>
          <p:nvPr/>
        </p:nvSpPr>
        <p:spPr>
          <a:xfrm>
            <a:off x="548683" y="852879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2032 keV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38AB2C3-8130-8F37-FC91-449E38B37FAE}"/>
              </a:ext>
            </a:extLst>
          </p:cNvPr>
          <p:cNvSpPr txBox="1"/>
          <p:nvPr/>
        </p:nvSpPr>
        <p:spPr>
          <a:xfrm>
            <a:off x="546315" y="3505057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0896CEA-1380-A88B-29C2-4E2EBA8ED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02"/>
          <a:stretch>
            <a:fillRect/>
          </a:stretch>
        </p:blipFill>
        <p:spPr>
          <a:xfrm>
            <a:off x="7831337" y="1148344"/>
            <a:ext cx="4231488" cy="438148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884FB39B-767F-D638-A360-6E53C84A750F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67A6A5B-6476-47C3-C452-61113EC0A902}"/>
              </a:ext>
            </a:extLst>
          </p:cNvPr>
          <p:cNvSpPr txBox="1"/>
          <p:nvPr/>
        </p:nvSpPr>
        <p:spPr>
          <a:xfrm rot="16200000">
            <a:off x="2916630" y="1337086"/>
            <a:ext cx="1288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6FF9AD-8066-BBCC-BFBD-5B3E4460178B}"/>
              </a:ext>
            </a:extLst>
          </p:cNvPr>
          <p:cNvSpPr txBox="1"/>
          <p:nvPr/>
        </p:nvSpPr>
        <p:spPr>
          <a:xfrm rot="16200000">
            <a:off x="2814879" y="3862244"/>
            <a:ext cx="14938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554A048-D084-6721-FD19-5AADE5E0F499}"/>
              </a:ext>
            </a:extLst>
          </p:cNvPr>
          <p:cNvSpPr/>
          <p:nvPr/>
        </p:nvSpPr>
        <p:spPr>
          <a:xfrm>
            <a:off x="9881588" y="2266950"/>
            <a:ext cx="895347" cy="46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C1DAE7-4EE0-2E68-5E05-FFDED3F4D15C}"/>
              </a:ext>
            </a:extLst>
          </p:cNvPr>
          <p:cNvSpPr txBox="1"/>
          <p:nvPr/>
        </p:nvSpPr>
        <p:spPr>
          <a:xfrm rot="17986243">
            <a:off x="9645249" y="2212259"/>
            <a:ext cx="1012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2040.22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31AF3A-FE9A-9AD6-FEAE-A15C6BCFED44}"/>
              </a:ext>
            </a:extLst>
          </p:cNvPr>
          <p:cNvSpPr/>
          <p:nvPr/>
        </p:nvSpPr>
        <p:spPr>
          <a:xfrm>
            <a:off x="9943081" y="2753402"/>
            <a:ext cx="49235" cy="47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94CCEF-5C5C-DB7E-B75D-736C4B33D64B}"/>
              </a:ext>
            </a:extLst>
          </p:cNvPr>
          <p:cNvSpPr/>
          <p:nvPr/>
        </p:nvSpPr>
        <p:spPr>
          <a:xfrm>
            <a:off x="9834564" y="3251080"/>
            <a:ext cx="238124" cy="72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D1D604-A49D-87A9-9A1F-8D49415F9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668" y="3862303"/>
            <a:ext cx="69648" cy="13110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E4A93F7-FE7B-3DAD-70E0-EC7D87084BD9}"/>
              </a:ext>
            </a:extLst>
          </p:cNvPr>
          <p:cNvCxnSpPr>
            <a:cxnSpLocks/>
          </p:cNvCxnSpPr>
          <p:nvPr/>
        </p:nvCxnSpPr>
        <p:spPr>
          <a:xfrm>
            <a:off x="9957492" y="2743200"/>
            <a:ext cx="0" cy="1153719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ED495C7B-49E2-65F4-D829-7C681E697348}"/>
              </a:ext>
            </a:extLst>
          </p:cNvPr>
          <p:cNvSpPr/>
          <p:nvPr/>
        </p:nvSpPr>
        <p:spPr>
          <a:xfrm rot="10800000">
            <a:off x="10866831" y="4779994"/>
            <a:ext cx="55962" cy="104776"/>
          </a:xfrm>
          <a:prstGeom prst="triangle">
            <a:avLst/>
          </a:prstGeom>
          <a:solidFill>
            <a:srgbClr val="00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3F9C240-AB6B-E7CF-F2A0-417B2DD0BD96}"/>
              </a:ext>
            </a:extLst>
          </p:cNvPr>
          <p:cNvCxnSpPr>
            <a:cxnSpLocks/>
          </p:cNvCxnSpPr>
          <p:nvPr/>
        </p:nvCxnSpPr>
        <p:spPr>
          <a:xfrm flipV="1">
            <a:off x="10894812" y="4510882"/>
            <a:ext cx="0" cy="303610"/>
          </a:xfrm>
          <a:prstGeom prst="line">
            <a:avLst/>
          </a:prstGeom>
          <a:ln w="19050">
            <a:solidFill>
              <a:srgbClr val="00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4E270E65-C0C4-1F7C-6476-D4FC98072943}"/>
              </a:ext>
            </a:extLst>
          </p:cNvPr>
          <p:cNvSpPr/>
          <p:nvPr/>
        </p:nvSpPr>
        <p:spPr>
          <a:xfrm rot="18034180">
            <a:off x="10767501" y="4251509"/>
            <a:ext cx="392235" cy="143644"/>
          </a:xfrm>
          <a:prstGeom prst="rect">
            <a:avLst/>
          </a:prstGeom>
          <a:noFill/>
          <a:ln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FBF026A-1349-7E10-00FF-EFD4467EFE87}"/>
              </a:ext>
            </a:extLst>
          </p:cNvPr>
          <p:cNvSpPr/>
          <p:nvPr/>
        </p:nvSpPr>
        <p:spPr>
          <a:xfrm rot="18034180">
            <a:off x="10059223" y="2967217"/>
            <a:ext cx="410936" cy="147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F057873-7816-3A58-299C-A5F7942BAC26}"/>
              </a:ext>
            </a:extLst>
          </p:cNvPr>
          <p:cNvSpPr txBox="1"/>
          <p:nvPr/>
        </p:nvSpPr>
        <p:spPr>
          <a:xfrm>
            <a:off x="1812289" y="3543791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3A8B847-A92A-AAB5-B4B4-291A8374691B}"/>
              </a:ext>
            </a:extLst>
          </p:cNvPr>
          <p:cNvSpPr txBox="1"/>
          <p:nvPr/>
        </p:nvSpPr>
        <p:spPr>
          <a:xfrm>
            <a:off x="1751449" y="911139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22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54D605C-DD10-C268-B4AE-FA9BD7881A32}"/>
              </a:ext>
            </a:extLst>
          </p:cNvPr>
          <p:cNvCxnSpPr>
            <a:cxnSpLocks/>
          </p:cNvCxnSpPr>
          <p:nvPr/>
        </p:nvCxnSpPr>
        <p:spPr>
          <a:xfrm>
            <a:off x="1796328" y="900113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314140A-BF75-C75A-C28D-849929A10994}"/>
              </a:ext>
            </a:extLst>
          </p:cNvPr>
          <p:cNvCxnSpPr>
            <a:cxnSpLocks/>
          </p:cNvCxnSpPr>
          <p:nvPr/>
        </p:nvCxnSpPr>
        <p:spPr>
          <a:xfrm>
            <a:off x="2502765" y="901696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02C9C40-C60A-5819-94C5-A680F524CF5B}"/>
              </a:ext>
            </a:extLst>
          </p:cNvPr>
          <p:cNvCxnSpPr>
            <a:cxnSpLocks/>
          </p:cNvCxnSpPr>
          <p:nvPr/>
        </p:nvCxnSpPr>
        <p:spPr>
          <a:xfrm>
            <a:off x="1798630" y="3571905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3D5A3ABE-DBCA-C199-5960-768B73CF587B}"/>
              </a:ext>
            </a:extLst>
          </p:cNvPr>
          <p:cNvCxnSpPr>
            <a:cxnSpLocks/>
          </p:cNvCxnSpPr>
          <p:nvPr/>
        </p:nvCxnSpPr>
        <p:spPr>
          <a:xfrm>
            <a:off x="2505067" y="3573488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E7339F1-7AD1-E0E6-979A-67A1323CD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098" y="2349748"/>
            <a:ext cx="3880526" cy="23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3794-D387-D993-8E3C-263D9035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4F6BD1B-1688-89AA-7460-3DEBB743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" y="840688"/>
            <a:ext cx="3671463" cy="25654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549C3F-E90E-6829-BD21-AE769EF41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1" y="3465178"/>
            <a:ext cx="3680358" cy="26075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1DBDD-4069-9ACE-9D6F-06863AF1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FE762A-3E76-653A-DB33-05F924016C8E}"/>
              </a:ext>
            </a:extLst>
          </p:cNvPr>
          <p:cNvSpPr txBox="1"/>
          <p:nvPr/>
        </p:nvSpPr>
        <p:spPr>
          <a:xfrm>
            <a:off x="548683" y="852879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2032 keV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8B3AEEB-2D66-CC7B-D248-17F6A18AF012}"/>
              </a:ext>
            </a:extLst>
          </p:cNvPr>
          <p:cNvSpPr txBox="1"/>
          <p:nvPr/>
        </p:nvSpPr>
        <p:spPr>
          <a:xfrm>
            <a:off x="546315" y="3505057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9AAF4F4-5AAD-4379-52A9-5F50AA98A4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02"/>
          <a:stretch>
            <a:fillRect/>
          </a:stretch>
        </p:blipFill>
        <p:spPr>
          <a:xfrm>
            <a:off x="7831337" y="1148344"/>
            <a:ext cx="4231488" cy="438148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CE41D6EA-05CC-8AAC-0B3B-24ACCBD5932A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77A3A11-EBEB-CCB1-DE9E-AD5839C08124}"/>
              </a:ext>
            </a:extLst>
          </p:cNvPr>
          <p:cNvSpPr txBox="1"/>
          <p:nvPr/>
        </p:nvSpPr>
        <p:spPr>
          <a:xfrm rot="16200000">
            <a:off x="2916630" y="1337086"/>
            <a:ext cx="1288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E5010B-913C-3699-7815-8B5720FAF256}"/>
              </a:ext>
            </a:extLst>
          </p:cNvPr>
          <p:cNvSpPr txBox="1"/>
          <p:nvPr/>
        </p:nvSpPr>
        <p:spPr>
          <a:xfrm rot="16200000">
            <a:off x="2814879" y="3862244"/>
            <a:ext cx="14938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6BA421E-1BF7-DABE-55DC-FCC32B4F9B1B}"/>
              </a:ext>
            </a:extLst>
          </p:cNvPr>
          <p:cNvSpPr/>
          <p:nvPr/>
        </p:nvSpPr>
        <p:spPr>
          <a:xfrm>
            <a:off x="9881588" y="2266950"/>
            <a:ext cx="895347" cy="46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4D314CB-962E-370E-1303-6FDE78215BFB}"/>
              </a:ext>
            </a:extLst>
          </p:cNvPr>
          <p:cNvSpPr txBox="1"/>
          <p:nvPr/>
        </p:nvSpPr>
        <p:spPr>
          <a:xfrm rot="17986243">
            <a:off x="9645249" y="2212259"/>
            <a:ext cx="1012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2040.22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039EA51-042D-1437-C588-17048E38BDAE}"/>
              </a:ext>
            </a:extLst>
          </p:cNvPr>
          <p:cNvSpPr/>
          <p:nvPr/>
        </p:nvSpPr>
        <p:spPr>
          <a:xfrm>
            <a:off x="9943081" y="2753402"/>
            <a:ext cx="49235" cy="47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306F43-129F-F69C-BF3E-904B8F74B44F}"/>
              </a:ext>
            </a:extLst>
          </p:cNvPr>
          <p:cNvSpPr/>
          <p:nvPr/>
        </p:nvSpPr>
        <p:spPr>
          <a:xfrm>
            <a:off x="9834564" y="3251080"/>
            <a:ext cx="238124" cy="72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453C63-47E1-51EF-816B-83EDDDFD7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668" y="3862303"/>
            <a:ext cx="69648" cy="131102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B4E708D-5235-F011-862D-85243500A973}"/>
              </a:ext>
            </a:extLst>
          </p:cNvPr>
          <p:cNvCxnSpPr>
            <a:cxnSpLocks/>
          </p:cNvCxnSpPr>
          <p:nvPr/>
        </p:nvCxnSpPr>
        <p:spPr>
          <a:xfrm>
            <a:off x="9957492" y="2743200"/>
            <a:ext cx="0" cy="1153719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9078D322-3AC2-BEB2-BE90-13DA2BA2292E}"/>
              </a:ext>
            </a:extLst>
          </p:cNvPr>
          <p:cNvSpPr/>
          <p:nvPr/>
        </p:nvSpPr>
        <p:spPr>
          <a:xfrm rot="10800000">
            <a:off x="10628897" y="5112060"/>
            <a:ext cx="55962" cy="104776"/>
          </a:xfrm>
          <a:prstGeom prst="triangle">
            <a:avLst/>
          </a:prstGeom>
          <a:solidFill>
            <a:srgbClr val="00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84E65DE-3FF5-4DBC-3E63-E255E55D0DEB}"/>
              </a:ext>
            </a:extLst>
          </p:cNvPr>
          <p:cNvCxnSpPr>
            <a:cxnSpLocks/>
          </p:cNvCxnSpPr>
          <p:nvPr/>
        </p:nvCxnSpPr>
        <p:spPr>
          <a:xfrm flipV="1">
            <a:off x="10656878" y="4514436"/>
            <a:ext cx="0" cy="617839"/>
          </a:xfrm>
          <a:prstGeom prst="line">
            <a:avLst/>
          </a:prstGeom>
          <a:ln w="19050">
            <a:solidFill>
              <a:srgbClr val="00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7966F4D3-5729-367D-6D14-447167E148CD}"/>
              </a:ext>
            </a:extLst>
          </p:cNvPr>
          <p:cNvSpPr/>
          <p:nvPr/>
        </p:nvSpPr>
        <p:spPr>
          <a:xfrm rot="18034180">
            <a:off x="10526722" y="4233303"/>
            <a:ext cx="434525" cy="143644"/>
          </a:xfrm>
          <a:prstGeom prst="rect">
            <a:avLst/>
          </a:prstGeom>
          <a:noFill/>
          <a:ln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0F3F1F-22FE-6B37-97F5-28349064746B}"/>
              </a:ext>
            </a:extLst>
          </p:cNvPr>
          <p:cNvSpPr/>
          <p:nvPr/>
        </p:nvSpPr>
        <p:spPr>
          <a:xfrm rot="18034180">
            <a:off x="10059223" y="2967217"/>
            <a:ext cx="410936" cy="147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85FA85-B17C-1FAC-43A2-BAF0CB1F96DF}"/>
              </a:ext>
            </a:extLst>
          </p:cNvPr>
          <p:cNvSpPr txBox="1"/>
          <p:nvPr/>
        </p:nvSpPr>
        <p:spPr>
          <a:xfrm>
            <a:off x="1640850" y="3512386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630283-5E8F-88C9-ED0B-A3F85CA0CC9B}"/>
              </a:ext>
            </a:extLst>
          </p:cNvPr>
          <p:cNvSpPr txBox="1"/>
          <p:nvPr/>
        </p:nvSpPr>
        <p:spPr>
          <a:xfrm>
            <a:off x="1653453" y="904690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9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067D63E-88DE-56BA-5AE7-7BE819652FB8}"/>
              </a:ext>
            </a:extLst>
          </p:cNvPr>
          <p:cNvCxnSpPr>
            <a:cxnSpLocks/>
          </p:cNvCxnSpPr>
          <p:nvPr/>
        </p:nvCxnSpPr>
        <p:spPr>
          <a:xfrm>
            <a:off x="1653453" y="900113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7349AE3-7ED5-12E1-C061-3360AA7CC703}"/>
              </a:ext>
            </a:extLst>
          </p:cNvPr>
          <p:cNvCxnSpPr>
            <a:cxnSpLocks/>
          </p:cNvCxnSpPr>
          <p:nvPr/>
        </p:nvCxnSpPr>
        <p:spPr>
          <a:xfrm>
            <a:off x="2290040" y="901696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DD3E216-FE6F-82EB-24CF-5E02AB4A1AFA}"/>
              </a:ext>
            </a:extLst>
          </p:cNvPr>
          <p:cNvCxnSpPr>
            <a:cxnSpLocks/>
          </p:cNvCxnSpPr>
          <p:nvPr/>
        </p:nvCxnSpPr>
        <p:spPr>
          <a:xfrm>
            <a:off x="1653453" y="3539134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2017CA1-D6D2-3B6E-D6CE-5FA799B1EAE8}"/>
              </a:ext>
            </a:extLst>
          </p:cNvPr>
          <p:cNvCxnSpPr>
            <a:cxnSpLocks/>
          </p:cNvCxnSpPr>
          <p:nvPr/>
        </p:nvCxnSpPr>
        <p:spPr>
          <a:xfrm>
            <a:off x="2280507" y="3506813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99F85B4-2222-64D7-7319-584A5DFF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098" y="2349748"/>
            <a:ext cx="3880526" cy="23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FD29-B4E4-F581-E728-4141212A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9EEC089B-1334-E813-3865-0B6622FB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1" y="3470713"/>
            <a:ext cx="3723770" cy="260202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D591E09-0803-FCAD-52B4-EC1CF49E0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" y="835162"/>
            <a:ext cx="3619968" cy="2571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3B5E12-0B34-04AD-0F22-F129C897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8724508-34DF-FD38-F4C0-0F511ACCB5F0}"/>
              </a:ext>
            </a:extLst>
          </p:cNvPr>
          <p:cNvSpPr txBox="1"/>
          <p:nvPr/>
        </p:nvSpPr>
        <p:spPr>
          <a:xfrm>
            <a:off x="546315" y="3505057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31F786F6-F16D-003B-A95D-4E5A7673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02"/>
          <a:stretch>
            <a:fillRect/>
          </a:stretch>
        </p:blipFill>
        <p:spPr>
          <a:xfrm>
            <a:off x="7831337" y="1148344"/>
            <a:ext cx="4231488" cy="4381489"/>
          </a:xfrm>
          <a:prstGeom prst="rect">
            <a:avLst/>
          </a:prstGeom>
          <a:ln>
            <a:noFill/>
          </a:ln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799771F0-3880-7CEC-D20B-9422638EDB33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5811AF8-971B-1890-EC12-D4CAAE779E26}"/>
              </a:ext>
            </a:extLst>
          </p:cNvPr>
          <p:cNvSpPr txBox="1"/>
          <p:nvPr/>
        </p:nvSpPr>
        <p:spPr>
          <a:xfrm rot="16200000">
            <a:off x="2916630" y="1337086"/>
            <a:ext cx="12886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10BABE3-EABD-7424-2932-1FB46A18CCB4}"/>
              </a:ext>
            </a:extLst>
          </p:cNvPr>
          <p:cNvSpPr txBox="1"/>
          <p:nvPr/>
        </p:nvSpPr>
        <p:spPr>
          <a:xfrm rot="16200000">
            <a:off x="2833929" y="3862244"/>
            <a:ext cx="14938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9D35010-EE18-48F6-6901-C877A252BC2B}"/>
              </a:ext>
            </a:extLst>
          </p:cNvPr>
          <p:cNvSpPr/>
          <p:nvPr/>
        </p:nvSpPr>
        <p:spPr>
          <a:xfrm>
            <a:off x="10044764" y="2885292"/>
            <a:ext cx="514889" cy="3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994090-D77B-3ADF-5011-354E589CBEDD}"/>
              </a:ext>
            </a:extLst>
          </p:cNvPr>
          <p:cNvSpPr txBox="1"/>
          <p:nvPr/>
        </p:nvSpPr>
        <p:spPr>
          <a:xfrm rot="17986243">
            <a:off x="9876289" y="2708808"/>
            <a:ext cx="1012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2033.1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A45881-5743-CDCC-F660-FD0F1C5A0AA4}"/>
              </a:ext>
            </a:extLst>
          </p:cNvPr>
          <p:cNvSpPr/>
          <p:nvPr/>
        </p:nvSpPr>
        <p:spPr>
          <a:xfrm>
            <a:off x="10180671" y="3279670"/>
            <a:ext cx="49235" cy="47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A1B492-43D2-56BB-CDC3-102002DA3187}"/>
              </a:ext>
            </a:extLst>
          </p:cNvPr>
          <p:cNvSpPr/>
          <p:nvPr/>
        </p:nvSpPr>
        <p:spPr>
          <a:xfrm>
            <a:off x="10091137" y="3251620"/>
            <a:ext cx="238124" cy="72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B497900-17A1-5DEF-EBE0-3B14230BF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744" y="4386327"/>
            <a:ext cx="69648" cy="13110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C0DF9D17-4EA9-5A14-3467-74FDECAC1F05}"/>
              </a:ext>
            </a:extLst>
          </p:cNvPr>
          <p:cNvSpPr/>
          <p:nvPr/>
        </p:nvSpPr>
        <p:spPr>
          <a:xfrm rot="10800000">
            <a:off x="10395343" y="4783181"/>
            <a:ext cx="55962" cy="104776"/>
          </a:xfrm>
          <a:prstGeom prst="triangle">
            <a:avLst/>
          </a:prstGeom>
          <a:solidFill>
            <a:srgbClr val="00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FAA1E6F-00ED-A465-F48F-A182BFA5A651}"/>
              </a:ext>
            </a:extLst>
          </p:cNvPr>
          <p:cNvCxnSpPr>
            <a:cxnSpLocks/>
          </p:cNvCxnSpPr>
          <p:nvPr/>
        </p:nvCxnSpPr>
        <p:spPr>
          <a:xfrm flipV="1">
            <a:off x="10423324" y="3990592"/>
            <a:ext cx="0" cy="804102"/>
          </a:xfrm>
          <a:prstGeom prst="line">
            <a:avLst/>
          </a:prstGeom>
          <a:ln w="19050">
            <a:solidFill>
              <a:srgbClr val="00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2742B98F-3A77-1560-4322-7A4B01C34224}"/>
              </a:ext>
            </a:extLst>
          </p:cNvPr>
          <p:cNvSpPr/>
          <p:nvPr/>
        </p:nvSpPr>
        <p:spPr>
          <a:xfrm rot="18034180">
            <a:off x="10285320" y="3707919"/>
            <a:ext cx="438051" cy="147945"/>
          </a:xfrm>
          <a:prstGeom prst="rect">
            <a:avLst/>
          </a:prstGeom>
          <a:noFill/>
          <a:ln>
            <a:solidFill>
              <a:srgbClr val="00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AC336E-792A-D6B0-43D4-8063D5BA8BC0}"/>
              </a:ext>
            </a:extLst>
          </p:cNvPr>
          <p:cNvSpPr/>
          <p:nvPr/>
        </p:nvSpPr>
        <p:spPr>
          <a:xfrm>
            <a:off x="10116325" y="4000509"/>
            <a:ext cx="238124" cy="41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12FF8FF-B84B-BB14-A526-7A0BD5035304}"/>
              </a:ext>
            </a:extLst>
          </p:cNvPr>
          <p:cNvCxnSpPr>
            <a:cxnSpLocks/>
          </p:cNvCxnSpPr>
          <p:nvPr/>
        </p:nvCxnSpPr>
        <p:spPr>
          <a:xfrm>
            <a:off x="10191509" y="3236038"/>
            <a:ext cx="0" cy="1225232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144C891-FD2D-6D92-50D8-26358A11467F}"/>
              </a:ext>
            </a:extLst>
          </p:cNvPr>
          <p:cNvSpPr txBox="1"/>
          <p:nvPr/>
        </p:nvSpPr>
        <p:spPr>
          <a:xfrm>
            <a:off x="546315" y="852454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2040 keV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16B316E-5F2F-4361-0639-CEC69845138D}"/>
              </a:ext>
            </a:extLst>
          </p:cNvPr>
          <p:cNvSpPr/>
          <p:nvPr/>
        </p:nvSpPr>
        <p:spPr>
          <a:xfrm rot="18034180">
            <a:off x="9804572" y="2445077"/>
            <a:ext cx="488537" cy="147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B7D24A3-2C61-7384-3D50-EC640E506DC4}"/>
              </a:ext>
            </a:extLst>
          </p:cNvPr>
          <p:cNvSpPr txBox="1"/>
          <p:nvPr/>
        </p:nvSpPr>
        <p:spPr>
          <a:xfrm>
            <a:off x="1812289" y="3543791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A3456BF-C693-FFFF-701D-293C6808289C}"/>
              </a:ext>
            </a:extLst>
          </p:cNvPr>
          <p:cNvSpPr txBox="1"/>
          <p:nvPr/>
        </p:nvSpPr>
        <p:spPr>
          <a:xfrm>
            <a:off x="1749502" y="865432"/>
            <a:ext cx="9569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N = 42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2A2C048A-436A-B2BD-978F-D8AB8FB890C3}"/>
              </a:ext>
            </a:extLst>
          </p:cNvPr>
          <p:cNvCxnSpPr>
            <a:cxnSpLocks/>
          </p:cNvCxnSpPr>
          <p:nvPr/>
        </p:nvCxnSpPr>
        <p:spPr>
          <a:xfrm>
            <a:off x="1803471" y="900113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1FE27FBB-6BA2-6534-0DD2-FD25DEDBEFAB}"/>
              </a:ext>
            </a:extLst>
          </p:cNvPr>
          <p:cNvCxnSpPr>
            <a:cxnSpLocks/>
          </p:cNvCxnSpPr>
          <p:nvPr/>
        </p:nvCxnSpPr>
        <p:spPr>
          <a:xfrm>
            <a:off x="2502765" y="901696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F40A74C2-4D1C-21A9-6A23-9D8F7CF741CA}"/>
              </a:ext>
            </a:extLst>
          </p:cNvPr>
          <p:cNvCxnSpPr>
            <a:cxnSpLocks/>
          </p:cNvCxnSpPr>
          <p:nvPr/>
        </p:nvCxnSpPr>
        <p:spPr>
          <a:xfrm>
            <a:off x="1803392" y="3557619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E84E2B47-79EF-C1F0-26B3-A6AFE3A4F077}"/>
              </a:ext>
            </a:extLst>
          </p:cNvPr>
          <p:cNvCxnSpPr>
            <a:cxnSpLocks/>
          </p:cNvCxnSpPr>
          <p:nvPr/>
        </p:nvCxnSpPr>
        <p:spPr>
          <a:xfrm>
            <a:off x="2505067" y="3573488"/>
            <a:ext cx="0" cy="22526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C840C34-0EE0-B6C5-BED7-723D853C8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098" y="2349748"/>
            <a:ext cx="3880526" cy="23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EEC02-912F-6B8F-52B5-71E3B121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 &amp; Outlook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43AD8-8BB4-5170-2C97-62ED3DC7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03" y="1702038"/>
            <a:ext cx="7467175" cy="42170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3493B1E-C00A-8886-6D0B-E909A5E6EC3E}"/>
              </a:ext>
            </a:extLst>
          </p:cNvPr>
          <p:cNvSpPr txBox="1"/>
          <p:nvPr/>
        </p:nvSpPr>
        <p:spPr>
          <a:xfrm>
            <a:off x="9377800" y="5365037"/>
            <a:ext cx="225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A06336-D556-1CD7-4CEC-41AEC075CE91}"/>
              </a:ext>
            </a:extLst>
          </p:cNvPr>
          <p:cNvSpPr txBox="1"/>
          <p:nvPr/>
        </p:nvSpPr>
        <p:spPr>
          <a:xfrm>
            <a:off x="11632661" y="6361889"/>
            <a:ext cx="43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9A5960-5A04-89EE-A370-8C08638D2B43}"/>
              </a:ext>
            </a:extLst>
          </p:cNvPr>
          <p:cNvSpPr txBox="1"/>
          <p:nvPr/>
        </p:nvSpPr>
        <p:spPr>
          <a:xfrm rot="16200000">
            <a:off x="615329" y="3506713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Very </a:t>
            </a:r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2DE67C-9E41-5FCE-951A-3AB5DC633DD2}"/>
              </a:ext>
            </a:extLst>
          </p:cNvPr>
          <p:cNvSpPr txBox="1"/>
          <p:nvPr/>
        </p:nvSpPr>
        <p:spPr>
          <a:xfrm>
            <a:off x="621323" y="996724"/>
            <a:ext cx="9071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𝛾-ray transitions investigated via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/>
              <a:t>-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Filling the gaps in the </a:t>
            </a:r>
            <a:r>
              <a:rPr lang="de-DE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6E9B-4F7C-4AA7-D61F-470ACDFF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B4B8-36B2-A895-6631-7D5F98C1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997413"/>
            <a:ext cx="7110339" cy="2670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Multiple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-</a:t>
            </a:r>
            <a:r>
              <a:rPr lang="de-DE" sz="1800" dirty="0" err="1">
                <a:solidFill>
                  <a:schemeClr val="tx1"/>
                </a:solidFill>
              </a:rPr>
              <a:t>ray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transitions near </a:t>
            </a:r>
            <a:r>
              <a:rPr lang="de-DE" sz="1800" i="1" dirty="0">
                <a:solidFill>
                  <a:schemeClr val="tx1"/>
                </a:solidFill>
              </a:rPr>
              <a:t>Q</a:t>
            </a:r>
            <a:r>
              <a:rPr lang="el-GR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 </a:t>
            </a:r>
            <a:r>
              <a:rPr lang="de-DE" sz="1800" dirty="0">
                <a:solidFill>
                  <a:schemeClr val="tx1"/>
                </a:solidFill>
              </a:rPr>
              <a:t>= 2039 keV </a:t>
            </a:r>
            <a:r>
              <a:rPr lang="de-DE" sz="1800" dirty="0" err="1">
                <a:solidFill>
                  <a:schemeClr val="tx1"/>
                </a:solidFill>
              </a:rPr>
              <a:t>detected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br>
              <a:rPr lang="de-DE" sz="1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</a:rPr>
              <a:t>E</a:t>
            </a:r>
            <a:r>
              <a:rPr lang="el-GR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 = </a:t>
            </a:r>
            <a:r>
              <a:rPr lang="en-US" sz="1800" dirty="0">
                <a:solidFill>
                  <a:schemeClr val="tx1"/>
                </a:solidFill>
              </a:rPr>
              <a:t>2032.8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keV from </a:t>
            </a:r>
            <a:r>
              <a:rPr lang="en-US" sz="1800" baseline="30000" dirty="0">
                <a:solidFill>
                  <a:schemeClr val="tx1"/>
                </a:solidFill>
              </a:rPr>
              <a:t>76</a:t>
            </a:r>
            <a:r>
              <a:rPr lang="en-US" sz="1800" dirty="0">
                <a:solidFill>
                  <a:schemeClr val="tx1"/>
                </a:solidFill>
              </a:rPr>
              <a:t>Ga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E</a:t>
            </a:r>
            <a:r>
              <a:rPr lang="el-GR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 = </a:t>
            </a:r>
            <a:r>
              <a:rPr lang="en-US" sz="1800" dirty="0">
                <a:solidFill>
                  <a:schemeClr val="tx1"/>
                </a:solidFill>
              </a:rPr>
              <a:t>2035.8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keV from </a:t>
            </a:r>
            <a:r>
              <a:rPr lang="en-US" sz="1800" baseline="30000" dirty="0">
                <a:solidFill>
                  <a:schemeClr val="tx1"/>
                </a:solidFill>
              </a:rPr>
              <a:t>74</a:t>
            </a:r>
            <a:r>
              <a:rPr lang="en-US" sz="1800" dirty="0">
                <a:solidFill>
                  <a:schemeClr val="tx1"/>
                </a:solidFill>
              </a:rPr>
              <a:t>Ga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E</a:t>
            </a:r>
            <a:r>
              <a:rPr lang="el-GR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 = </a:t>
            </a:r>
            <a:r>
              <a:rPr lang="en-US" sz="1800" dirty="0">
                <a:solidFill>
                  <a:schemeClr val="tx1"/>
                </a:solidFill>
              </a:rPr>
              <a:t>2040.12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keV from </a:t>
            </a:r>
            <a:r>
              <a:rPr lang="en-US" sz="1800" baseline="30000" dirty="0">
                <a:solidFill>
                  <a:schemeClr val="tx1"/>
                </a:solidFill>
              </a:rPr>
              <a:t>76</a:t>
            </a:r>
            <a:r>
              <a:rPr lang="en-US" sz="1800" dirty="0">
                <a:solidFill>
                  <a:schemeClr val="tx1"/>
                </a:solidFill>
              </a:rPr>
              <a:t>Ga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b="0" i="0" u="none" strike="noStrike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1800" b="0" i="0" u="none" strike="noStrike" dirty="0">
                <a:solidFill>
                  <a:schemeClr val="tx1"/>
                </a:solidFill>
              </a:rPr>
              <a:t>Isotopically enriched </a:t>
            </a:r>
            <a:r>
              <a:rPr lang="en-US" sz="1800" dirty="0">
                <a:solidFill>
                  <a:schemeClr val="tx1"/>
                </a:solidFill>
              </a:rPr>
              <a:t>Ge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 itself can contribute to potential</a:t>
            </a:r>
            <a:br>
              <a:rPr lang="en-US" sz="1800" b="0" i="0" u="none" strike="noStrike" baseline="0" dirty="0">
                <a:solidFill>
                  <a:schemeClr val="tx1"/>
                </a:solidFill>
              </a:rPr>
            </a:br>
            <a:r>
              <a:rPr lang="en-US" sz="1800" b="0" i="0" u="none" strike="noStrike" baseline="0" dirty="0">
                <a:solidFill>
                  <a:schemeClr val="tx1"/>
                </a:solidFill>
              </a:rPr>
              <a:t>        background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for 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0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experiments</a:t>
            </a:r>
            <a:br>
              <a:rPr lang="en-US" sz="1800" b="0" i="0" u="none" strike="noStrike" baseline="0" dirty="0">
                <a:solidFill>
                  <a:schemeClr val="tx1"/>
                </a:solidFill>
              </a:rPr>
            </a:br>
            <a:endParaRPr lang="en-US" sz="1800" b="0" i="0" u="none" strike="noStrike" baseline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Identification of the origin of these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rays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in the decay scheme using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-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coincidence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analysis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currently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ongoing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39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/>
                </a:solidFill>
              </a:rPr>
              <a:t>Applying</a:t>
            </a:r>
            <a:r>
              <a:rPr lang="de-DE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dirty="0">
                <a:solidFill>
                  <a:schemeClr val="tx1"/>
                </a:solidFill>
              </a:rPr>
              <a:t>-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coincidence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analysis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newly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observed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peaks</a:t>
            </a:r>
            <a:r>
              <a:rPr lang="de-DE" sz="1800" dirty="0">
                <a:solidFill>
                  <a:schemeClr val="tx1"/>
                </a:solidFill>
              </a:rPr>
              <a:t> and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800" dirty="0" err="1">
                <a:solidFill>
                  <a:schemeClr val="tx1"/>
                </a:solidFill>
              </a:rPr>
              <a:t>ray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transitions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previously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unknown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origin</a:t>
            </a:r>
            <a:endParaRPr lang="en-US" sz="1800" dirty="0">
              <a:solidFill>
                <a:srgbClr val="39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A95ED9-E5CE-7CE6-5B8A-D33D54B532F5}"/>
              </a:ext>
            </a:extLst>
          </p:cNvPr>
          <p:cNvSpPr txBox="1"/>
          <p:nvPr/>
        </p:nvSpPr>
        <p:spPr>
          <a:xfrm>
            <a:off x="11632661" y="6361889"/>
            <a:ext cx="46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D0D8C2-2ED7-50DF-C6E5-1182677876F5}"/>
              </a:ext>
            </a:extLst>
          </p:cNvPr>
          <p:cNvSpPr txBox="1">
            <a:spLocks/>
          </p:cNvSpPr>
          <p:nvPr/>
        </p:nvSpPr>
        <p:spPr>
          <a:xfrm>
            <a:off x="874712" y="4046853"/>
            <a:ext cx="10580687" cy="68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Outlook</a:t>
            </a:r>
          </a:p>
        </p:txBody>
      </p:sp>
      <p:pic>
        <p:nvPicPr>
          <p:cNvPr id="5" name="Grafik 4" descr="Ein Bild, das Pfeife Flöte Rohr, Bautechnik, Maschine, Stahl enthält.&#10;&#10;KI-generierte Inhalte können fehlerhaft sein.">
            <a:extLst>
              <a:ext uri="{FF2B5EF4-FFF2-40B4-BE49-F238E27FC236}">
                <a16:creationId xmlns:a16="http://schemas.microsoft.com/office/drawing/2014/main" id="{C98DF1BA-F583-F06A-27A3-3544A167D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14" y="1113441"/>
            <a:ext cx="3232888" cy="223815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613467D-7D69-BA56-54BA-00819C4AE1EC}"/>
              </a:ext>
            </a:extLst>
          </p:cNvPr>
          <p:cNvSpPr/>
          <p:nvPr/>
        </p:nvSpPr>
        <p:spPr>
          <a:xfrm>
            <a:off x="8598477" y="5592913"/>
            <a:ext cx="1054678" cy="353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D116E0-189F-004F-F4DB-4FD0E00973BA}"/>
              </a:ext>
            </a:extLst>
          </p:cNvPr>
          <p:cNvSpPr/>
          <p:nvPr/>
        </p:nvSpPr>
        <p:spPr>
          <a:xfrm>
            <a:off x="8569899" y="219192"/>
            <a:ext cx="3129394" cy="590931"/>
          </a:xfrm>
          <a:prstGeom prst="rect">
            <a:avLst/>
          </a:prstGeom>
          <a:solidFill>
            <a:schemeClr val="bg1"/>
          </a:solidFill>
          <a:ln w="19050">
            <a:solidFill>
              <a:srgbClr val="EE5C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598DAB-0B72-02A3-82EC-A3C6CA57BEB8}"/>
              </a:ext>
            </a:extLst>
          </p:cNvPr>
          <p:cNvSpPr txBox="1"/>
          <p:nvPr/>
        </p:nvSpPr>
        <p:spPr>
          <a:xfrm>
            <a:off x="8569899" y="212957"/>
            <a:ext cx="32328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Pichotta et al., </a:t>
            </a:r>
          </a:p>
          <a:p>
            <a:r>
              <a:rPr lang="de-DE" dirty="0"/>
              <a:t>Phys. Rev. C </a:t>
            </a:r>
            <a:r>
              <a:rPr lang="de-DE" b="1" dirty="0"/>
              <a:t>112</a:t>
            </a:r>
            <a:r>
              <a:rPr lang="de-DE" dirty="0"/>
              <a:t>, 014325 (2025)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7859B1-873B-D420-F876-172F6FFD7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531" y="3589719"/>
            <a:ext cx="3659226" cy="216929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6D34746-01FF-D9B2-0B60-FDDA86D5F799}"/>
              </a:ext>
            </a:extLst>
          </p:cNvPr>
          <p:cNvSpPr/>
          <p:nvPr/>
        </p:nvSpPr>
        <p:spPr>
          <a:xfrm>
            <a:off x="8788400" y="5680075"/>
            <a:ext cx="952500" cy="288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6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8DAFDF2-AEB3-72C1-F0A7-1844A167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88" y="1802368"/>
            <a:ext cx="6333989" cy="39071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F95279-6C58-4FAD-8A89-5527655F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/>
              <a:t>Rays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22B80D-7B14-46EF-816D-64B3C8178740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0B4586-75EA-B6E7-388C-AA11C129AEBE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Grafik 8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2CB4E4D8-2A81-577B-1698-E483C828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39"/>
          <a:stretch>
            <a:fillRect/>
          </a:stretch>
        </p:blipFill>
        <p:spPr>
          <a:xfrm>
            <a:off x="360178" y="1664956"/>
            <a:ext cx="5177700" cy="25922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1FFBE1-DA1C-0E7D-1F4E-68ECF58B8BCE}"/>
              </a:ext>
            </a:extLst>
          </p:cNvPr>
          <p:cNvSpPr txBox="1"/>
          <p:nvPr/>
        </p:nvSpPr>
        <p:spPr>
          <a:xfrm>
            <a:off x="7889810" y="2682749"/>
            <a:ext cx="230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Neutron </a:t>
            </a:r>
            <a:r>
              <a:rPr lang="de-DE" sz="1200" dirty="0" err="1"/>
              <a:t>cross</a:t>
            </a:r>
            <a:r>
              <a:rPr lang="de-DE" sz="1200" dirty="0"/>
              <a:t> </a:t>
            </a:r>
            <a:r>
              <a:rPr lang="de-DE" sz="1200" dirty="0" err="1"/>
              <a:t>sections</a:t>
            </a:r>
            <a:r>
              <a:rPr lang="de-DE" sz="1200" dirty="0"/>
              <a:t> </a:t>
            </a:r>
            <a:r>
              <a:rPr lang="de-DE" sz="1200" baseline="30000" dirty="0"/>
              <a:t>76</a:t>
            </a:r>
            <a:r>
              <a:rPr lang="de-DE" sz="1200" dirty="0"/>
              <a:t>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le 4">
                <a:extLst>
                  <a:ext uri="{FF2B5EF4-FFF2-40B4-BE49-F238E27FC236}">
                    <a16:creationId xmlns:a16="http://schemas.microsoft.com/office/drawing/2014/main" id="{A91E80C9-B899-12EB-346C-22A9B74E64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812954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0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/>
                            <a:t>0.16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0.07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0.02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le 4">
                <a:extLst>
                  <a:ext uri="{FF2B5EF4-FFF2-40B4-BE49-F238E27FC236}">
                    <a16:creationId xmlns:a16="http://schemas.microsoft.com/office/drawing/2014/main" id="{A91E80C9-B899-12EB-346C-22A9B74E64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812954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362791" r="-88210" b="-2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473810" r="-88210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560465" r="-88210" b="-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0BA2A0-EF5F-628E-39C1-A1448B9FD02E}"/>
              </a:ext>
            </a:extLst>
          </p:cNvPr>
          <p:cNvSpPr txBox="1">
            <a:spLocks/>
          </p:cNvSpPr>
          <p:nvPr/>
        </p:nvSpPr>
        <p:spPr>
          <a:xfrm>
            <a:off x="874711" y="1068746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contribution from enriched Ge due to neutron activation of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4210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6DA97-DC54-3F3F-1033-532757D6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76D2A-CD63-F47D-33FB-5716888D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6" y="1120072"/>
            <a:ext cx="11526129" cy="4900904"/>
          </a:xfrm>
        </p:spPr>
        <p:txBody>
          <a:bodyPr/>
          <a:lstStyle/>
          <a:p>
            <a:r>
              <a:rPr lang="en-US" sz="1600" baseline="30000" dirty="0">
                <a:solidFill>
                  <a:schemeClr val="tx1"/>
                </a:solidFill>
              </a:rPr>
              <a:t>[1]  </a:t>
            </a:r>
            <a:r>
              <a:rPr lang="en-US" sz="1600" dirty="0">
                <a:solidFill>
                  <a:schemeClr val="tx1"/>
                </a:solidFill>
              </a:rPr>
              <a:t>D. C. Camp, D. R. Fielder, and B. P. Foster, “</a:t>
            </a:r>
            <a:r>
              <a:rPr lang="en-US" sz="1600" i="1" dirty="0">
                <a:solidFill>
                  <a:schemeClr val="tx1"/>
                </a:solidFill>
              </a:rPr>
              <a:t>Energy levels in </a:t>
            </a:r>
            <a:r>
              <a:rPr lang="en-US" sz="1600" i="1" baseline="30000" dirty="0">
                <a:solidFill>
                  <a:schemeClr val="tx1"/>
                </a:solidFill>
              </a:rPr>
              <a:t>74</a:t>
            </a:r>
            <a:r>
              <a:rPr lang="en-US" sz="1600" i="1" dirty="0">
                <a:solidFill>
                  <a:schemeClr val="tx1"/>
                </a:solidFill>
              </a:rPr>
              <a:t>Ge from the decay of </a:t>
            </a:r>
            <a:r>
              <a:rPr lang="en-US" sz="1600" i="1" baseline="30000" dirty="0">
                <a:solidFill>
                  <a:schemeClr val="tx1"/>
                </a:solidFill>
              </a:rPr>
              <a:t>74</a:t>
            </a:r>
            <a:r>
              <a:rPr lang="en-US" sz="1600" i="1" dirty="0">
                <a:solidFill>
                  <a:schemeClr val="tx1"/>
                </a:solidFill>
              </a:rPr>
              <a:t>Ga</a:t>
            </a:r>
            <a:r>
              <a:rPr lang="en-US" sz="1600" dirty="0">
                <a:solidFill>
                  <a:schemeClr val="tx1"/>
                </a:solidFill>
              </a:rPr>
              <a:t>”, </a:t>
            </a:r>
            <a:r>
              <a:rPr lang="en-US" sz="1600" dirty="0" err="1">
                <a:solidFill>
                  <a:schemeClr val="tx1"/>
                </a:solidFill>
              </a:rPr>
              <a:t>Nucl</a:t>
            </a:r>
            <a:r>
              <a:rPr lang="en-US" sz="1600" dirty="0">
                <a:solidFill>
                  <a:schemeClr val="tx1"/>
                </a:solidFill>
              </a:rPr>
              <a:t>. Phys. A, 163(1):145 – 160,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1971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[2] </a:t>
            </a:r>
            <a:r>
              <a:rPr lang="en-US" sz="1600" dirty="0">
                <a:solidFill>
                  <a:schemeClr val="tx1"/>
                </a:solidFill>
              </a:rPr>
              <a:t> H. W. Taylor et al., “</a:t>
            </a:r>
            <a:r>
              <a:rPr lang="en-US" sz="1600" i="1" dirty="0">
                <a:solidFill>
                  <a:schemeClr val="tx1"/>
                </a:solidFill>
              </a:rPr>
              <a:t>The decay of 8.0 min </a:t>
            </a:r>
            <a:r>
              <a:rPr lang="en-US" sz="1600" i="1" baseline="30000" dirty="0">
                <a:solidFill>
                  <a:schemeClr val="tx1"/>
                </a:solidFill>
              </a:rPr>
              <a:t>74</a:t>
            </a:r>
            <a:r>
              <a:rPr lang="en-US" sz="1600" i="1" dirty="0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”, Can. J. Phys., 53:107, 1975</a:t>
            </a:r>
          </a:p>
          <a:p>
            <a:pPr algn="l"/>
            <a:r>
              <a:rPr lang="en-US" sz="1600" i="0" u="none" strike="noStrike" baseline="30000" dirty="0">
                <a:solidFill>
                  <a:schemeClr val="tx1"/>
                </a:solidFill>
              </a:rPr>
              <a:t>[3]  </a:t>
            </a:r>
            <a:r>
              <a:rPr lang="en-US" sz="1600" i="0" u="none" strike="noStrike" baseline="0" dirty="0">
                <a:solidFill>
                  <a:schemeClr val="tx1"/>
                </a:solidFill>
              </a:rPr>
              <a:t>D. C. Camp and B. P. Foster, “</a:t>
            </a:r>
            <a:r>
              <a:rPr lang="en-US" sz="1600" i="1" u="none" strike="noStrike" baseline="0" dirty="0">
                <a:solidFill>
                  <a:schemeClr val="tx1"/>
                </a:solidFill>
              </a:rPr>
              <a:t>Energy levels in </a:t>
            </a:r>
            <a:r>
              <a:rPr lang="en-US" sz="1600" i="1" u="none" strike="noStrike" baseline="30000" dirty="0">
                <a:solidFill>
                  <a:schemeClr val="tx1"/>
                </a:solidFill>
              </a:rPr>
              <a:t>76</a:t>
            </a:r>
            <a:r>
              <a:rPr lang="en-US" sz="1600" i="1" u="none" strike="noStrike" baseline="0" dirty="0">
                <a:solidFill>
                  <a:schemeClr val="tx1"/>
                </a:solidFill>
              </a:rPr>
              <a:t>Ge from the decay of </a:t>
            </a:r>
            <a:r>
              <a:rPr lang="en-US" sz="1600" i="1" u="none" strike="noStrike" baseline="30000" dirty="0">
                <a:solidFill>
                  <a:schemeClr val="tx1"/>
                </a:solidFill>
              </a:rPr>
              <a:t>76</a:t>
            </a:r>
            <a:r>
              <a:rPr lang="en-US" sz="1600" i="1" u="none" strike="noStrike" baseline="0" dirty="0">
                <a:solidFill>
                  <a:schemeClr val="tx1"/>
                </a:solidFill>
              </a:rPr>
              <a:t>Ga</a:t>
            </a:r>
            <a:r>
              <a:rPr lang="en-US" sz="1600" i="0" u="none" strike="noStrike" baseline="0" dirty="0">
                <a:solidFill>
                  <a:schemeClr val="tx1"/>
                </a:solidFill>
              </a:rPr>
              <a:t>”, </a:t>
            </a:r>
            <a:r>
              <a:rPr lang="en-US" sz="1600" i="0" u="none" strike="noStrike" baseline="0" dirty="0" err="1">
                <a:solidFill>
                  <a:schemeClr val="tx1"/>
                </a:solidFill>
              </a:rPr>
              <a:t>Nucl</a:t>
            </a:r>
            <a:r>
              <a:rPr lang="en-US" sz="1600" i="0" u="none" strike="noStrike" baseline="0" dirty="0">
                <a:solidFill>
                  <a:schemeClr val="tx1"/>
                </a:solidFill>
              </a:rPr>
              <a:t>. Phys. A, 177:401–417, 1971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[4]  </a:t>
            </a:r>
            <a:r>
              <a:rPr lang="de-DE" sz="1600" dirty="0">
                <a:solidFill>
                  <a:schemeClr val="tx1"/>
                </a:solidFill>
              </a:rPr>
              <a:t>B. P. </a:t>
            </a:r>
            <a:r>
              <a:rPr lang="de-DE" sz="1600" dirty="0" err="1">
                <a:solidFill>
                  <a:schemeClr val="tx1"/>
                </a:solidFill>
              </a:rPr>
              <a:t>Crider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en-US" sz="1600" i="1" dirty="0">
                <a:solidFill>
                  <a:schemeClr val="tx1"/>
                </a:solidFill>
              </a:rPr>
              <a:t>Inelastic neutron scattering cross sections for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 relevant to background in </a:t>
            </a:r>
            <a:r>
              <a:rPr lang="en-US" sz="1600" i="1" dirty="0" err="1">
                <a:solidFill>
                  <a:schemeClr val="tx1"/>
                </a:solidFill>
              </a:rPr>
              <a:t>neutrinoless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de-DE" sz="1600" i="1" dirty="0">
                <a:solidFill>
                  <a:schemeClr val="tx1"/>
                </a:solidFill>
              </a:rPr>
              <a:t>double-</a:t>
            </a:r>
            <a:r>
              <a:rPr lang="el-GR" sz="1600" i="1" dirty="0">
                <a:solidFill>
                  <a:schemeClr val="tx1"/>
                </a:solidFill>
              </a:rPr>
              <a:t>β</a:t>
            </a:r>
            <a:r>
              <a:rPr lang="de-DE" sz="1600" i="1" dirty="0">
                <a:solidFill>
                  <a:schemeClr val="tx1"/>
                </a:solidFill>
              </a:rPr>
              <a:t> </a:t>
            </a:r>
            <a:r>
              <a:rPr lang="de-DE" sz="1600" i="1" dirty="0" err="1">
                <a:solidFill>
                  <a:schemeClr val="tx1"/>
                </a:solidFill>
              </a:rPr>
              <a:t>decay</a:t>
            </a:r>
            <a:br>
              <a:rPr lang="de-DE" sz="1600" i="1" dirty="0">
                <a:solidFill>
                  <a:schemeClr val="tx1"/>
                </a:solidFill>
              </a:rPr>
            </a:br>
            <a:r>
              <a:rPr lang="de-DE" sz="1600" i="1" dirty="0">
                <a:solidFill>
                  <a:schemeClr val="tx1"/>
                </a:solidFill>
              </a:rPr>
              <a:t>    </a:t>
            </a:r>
            <a:r>
              <a:rPr lang="de-DE" sz="1600" i="1" dirty="0" err="1">
                <a:solidFill>
                  <a:schemeClr val="tx1"/>
                </a:solidFill>
              </a:rPr>
              <a:t>experiments</a:t>
            </a:r>
            <a:r>
              <a:rPr lang="en-US" sz="1600" i="1" dirty="0">
                <a:solidFill>
                  <a:schemeClr val="tx1"/>
                </a:solidFill>
              </a:rPr>
              <a:t>”, </a:t>
            </a:r>
            <a:r>
              <a:rPr lang="en-US" sz="1600" dirty="0">
                <a:solidFill>
                  <a:schemeClr val="tx1"/>
                </a:solidFill>
              </a:rPr>
              <a:t>Phys. Rev. C 92, 034310, 2015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[5]  </a:t>
            </a:r>
            <a:r>
              <a:rPr lang="de-DE" sz="1600" dirty="0">
                <a:solidFill>
                  <a:schemeClr val="tx1"/>
                </a:solidFill>
              </a:rPr>
              <a:t>S. </a:t>
            </a:r>
            <a:r>
              <a:rPr lang="de-DE" sz="1600" dirty="0" err="1">
                <a:solidFill>
                  <a:schemeClr val="tx1"/>
                </a:solidFill>
              </a:rPr>
              <a:t>Mukhopadhyay</a:t>
            </a:r>
            <a:r>
              <a:rPr lang="de-DE" sz="1600" dirty="0">
                <a:solidFill>
                  <a:schemeClr val="tx1"/>
                </a:solidFill>
              </a:rPr>
              <a:t> et al.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en-US" sz="1600" i="1" dirty="0">
                <a:solidFill>
                  <a:schemeClr val="tx1"/>
                </a:solidFill>
              </a:rPr>
              <a:t>Nuclear structure of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 from inelastic neutron scattering measurements </a:t>
            </a:r>
            <a:r>
              <a:rPr lang="de-DE" sz="1600" i="1" dirty="0">
                <a:solidFill>
                  <a:schemeClr val="tx1"/>
                </a:solidFill>
              </a:rPr>
              <a:t>and </a:t>
            </a:r>
            <a:r>
              <a:rPr lang="de-DE" sz="1600" i="1" dirty="0" err="1">
                <a:solidFill>
                  <a:schemeClr val="tx1"/>
                </a:solidFill>
              </a:rPr>
              <a:t>shell</a:t>
            </a:r>
            <a:r>
              <a:rPr lang="de-DE" sz="1600" i="1" dirty="0">
                <a:solidFill>
                  <a:schemeClr val="tx1"/>
                </a:solidFill>
              </a:rPr>
              <a:t> </a:t>
            </a:r>
            <a:r>
              <a:rPr lang="de-DE" sz="1600" i="1" dirty="0" err="1">
                <a:solidFill>
                  <a:schemeClr val="tx1"/>
                </a:solidFill>
              </a:rPr>
              <a:t>model</a:t>
            </a:r>
            <a:br>
              <a:rPr lang="de-DE" sz="1600" i="1" dirty="0">
                <a:solidFill>
                  <a:schemeClr val="tx1"/>
                </a:solidFill>
              </a:rPr>
            </a:br>
            <a:r>
              <a:rPr lang="de-DE" sz="1600" i="1" dirty="0">
                <a:solidFill>
                  <a:schemeClr val="tx1"/>
                </a:solidFill>
              </a:rPr>
              <a:t>    </a:t>
            </a:r>
            <a:r>
              <a:rPr lang="de-DE" sz="1600" i="1" dirty="0" err="1">
                <a:solidFill>
                  <a:schemeClr val="tx1"/>
                </a:solidFill>
              </a:rPr>
              <a:t>calculations</a:t>
            </a:r>
            <a:r>
              <a:rPr lang="en-US" sz="1600" dirty="0">
                <a:solidFill>
                  <a:schemeClr val="tx1"/>
                </a:solidFill>
              </a:rPr>
              <a:t>”, Phys. Rev. C 95, 014327, 2017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[6]  </a:t>
            </a:r>
            <a:r>
              <a:rPr lang="de-DE" sz="1600" dirty="0">
                <a:solidFill>
                  <a:schemeClr val="tx1"/>
                </a:solidFill>
              </a:rPr>
              <a:t>C. </a:t>
            </a:r>
            <a:r>
              <a:rPr lang="de-DE" sz="1600" dirty="0" err="1">
                <a:solidFill>
                  <a:schemeClr val="tx1"/>
                </a:solidFill>
              </a:rPr>
              <a:t>Rouki</a:t>
            </a:r>
            <a:r>
              <a:rPr lang="de-DE" sz="1600" dirty="0">
                <a:solidFill>
                  <a:schemeClr val="tx1"/>
                </a:solidFill>
              </a:rPr>
              <a:t> et al.,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i="1" dirty="0">
                <a:solidFill>
                  <a:schemeClr val="tx1"/>
                </a:solidFill>
              </a:rPr>
              <a:t>𝛾 production and neutron inelastic scattering cross sections for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“, Phys. Rev. C </a:t>
            </a:r>
            <a:r>
              <a:rPr lang="de-DE" sz="1600" dirty="0">
                <a:solidFill>
                  <a:schemeClr val="tx1"/>
                </a:solidFill>
              </a:rPr>
              <a:t>88, 054613, 2013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aseline="30000" dirty="0">
                <a:solidFill>
                  <a:schemeClr val="tx1"/>
                </a:solidFill>
              </a:rPr>
              <a:t>[7]  </a:t>
            </a:r>
            <a:r>
              <a:rPr lang="de-DE" sz="1600" dirty="0">
                <a:solidFill>
                  <a:schemeClr val="tx1"/>
                </a:solidFill>
              </a:rPr>
              <a:t>A. </a:t>
            </a:r>
            <a:r>
              <a:rPr lang="de-DE" sz="1600" dirty="0" err="1">
                <a:solidFill>
                  <a:schemeClr val="tx1"/>
                </a:solidFill>
              </a:rPr>
              <a:t>Domula</a:t>
            </a:r>
            <a:r>
              <a:rPr lang="de-DE" sz="1600" dirty="0">
                <a:solidFill>
                  <a:schemeClr val="tx1"/>
                </a:solidFill>
              </a:rPr>
              <a:t> et al.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en-US" sz="1600" i="1" dirty="0">
                <a:solidFill>
                  <a:schemeClr val="tx1"/>
                </a:solidFill>
              </a:rPr>
              <a:t>New Nuclear Structure and Decay Results in the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 -</a:t>
            </a:r>
            <a:r>
              <a:rPr lang="en-US" sz="1600" i="1" baseline="30000" dirty="0">
                <a:solidFill>
                  <a:schemeClr val="tx1"/>
                </a:solidFill>
              </a:rPr>
              <a:t> 76</a:t>
            </a:r>
            <a:r>
              <a:rPr lang="en-US" sz="1600" i="1" dirty="0">
                <a:solidFill>
                  <a:schemeClr val="tx1"/>
                </a:solidFill>
              </a:rPr>
              <a:t>As System</a:t>
            </a:r>
            <a:r>
              <a:rPr lang="en-US" sz="1600" dirty="0">
                <a:solidFill>
                  <a:schemeClr val="tx1"/>
                </a:solidFill>
              </a:rPr>
              <a:t>”, </a:t>
            </a:r>
            <a:r>
              <a:rPr lang="en-US" sz="1600" dirty="0" err="1">
                <a:solidFill>
                  <a:schemeClr val="tx1"/>
                </a:solidFill>
              </a:rPr>
              <a:t>Nucl</a:t>
            </a:r>
            <a:r>
              <a:rPr lang="en-US" sz="1600" dirty="0">
                <a:solidFill>
                  <a:schemeClr val="tx1"/>
                </a:solidFill>
              </a:rPr>
              <a:t>. Data Sheets 120 4447, 2014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[8]  </a:t>
            </a:r>
            <a:r>
              <a:rPr lang="de-DE" sz="1600" dirty="0">
                <a:solidFill>
                  <a:schemeClr val="tx1"/>
                </a:solidFill>
              </a:rPr>
              <a:t>A. </a:t>
            </a:r>
            <a:r>
              <a:rPr lang="de-DE" sz="1600" dirty="0" err="1">
                <a:solidFill>
                  <a:schemeClr val="tx1"/>
                </a:solidFill>
              </a:rPr>
              <a:t>Domula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de-DE" sz="1600" i="1" dirty="0">
                <a:solidFill>
                  <a:schemeClr val="tx1"/>
                </a:solidFill>
              </a:rPr>
              <a:t>Neutronenphysikalische Studien an Germanium für Experimente zum </a:t>
            </a:r>
            <a:r>
              <a:rPr lang="de-DE" sz="1600" i="1" dirty="0" err="1">
                <a:solidFill>
                  <a:schemeClr val="tx1"/>
                </a:solidFill>
              </a:rPr>
              <a:t>neutrinolosen</a:t>
            </a:r>
            <a:r>
              <a:rPr lang="de-DE" sz="1600" i="1" dirty="0">
                <a:solidFill>
                  <a:schemeClr val="tx1"/>
                </a:solidFill>
              </a:rPr>
              <a:t> Doppelbetazerfall von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”,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PhD thesis, 2013</a:t>
            </a:r>
          </a:p>
          <a:p>
            <a:r>
              <a:rPr lang="en-US" sz="1600" baseline="30000" dirty="0">
                <a:solidFill>
                  <a:schemeClr val="tx1"/>
                </a:solidFill>
              </a:rPr>
              <a:t>[9]  </a:t>
            </a:r>
            <a:r>
              <a:rPr lang="de-DE" sz="1600" dirty="0">
                <a:solidFill>
                  <a:schemeClr val="tx1"/>
                </a:solidFill>
              </a:rPr>
              <a:t>W. Tornow et al.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en-US" sz="1600" i="1" dirty="0">
                <a:solidFill>
                  <a:schemeClr val="tx1"/>
                </a:solidFill>
              </a:rPr>
              <a:t>Fast-neutron-induced potential background near the Q value of </a:t>
            </a:r>
            <a:r>
              <a:rPr lang="en-US" sz="1600" i="1" dirty="0" err="1">
                <a:solidFill>
                  <a:schemeClr val="tx1"/>
                </a:solidFill>
              </a:rPr>
              <a:t>neutrinoless</a:t>
            </a:r>
            <a:r>
              <a:rPr lang="en-US" sz="1600" i="1" dirty="0">
                <a:solidFill>
                  <a:schemeClr val="tx1"/>
                </a:solidFill>
              </a:rPr>
              <a:t> double-β decay of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”, Phys.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Rev. C </a:t>
            </a:r>
            <a:r>
              <a:rPr lang="de-DE" sz="1600" dirty="0">
                <a:solidFill>
                  <a:schemeClr val="tx1"/>
                </a:solidFill>
              </a:rPr>
              <a:t>93, 014614, 2016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aseline="30000" dirty="0">
                <a:solidFill>
                  <a:schemeClr val="tx1"/>
                </a:solidFill>
              </a:rPr>
              <a:t>[10] </a:t>
            </a:r>
            <a:r>
              <a:rPr lang="de-DE" sz="1600" dirty="0">
                <a:solidFill>
                  <a:schemeClr val="tx1"/>
                </a:solidFill>
              </a:rPr>
              <a:t>R. Schwengner et al.</a:t>
            </a:r>
            <a:r>
              <a:rPr lang="en-US" sz="1600" dirty="0">
                <a:solidFill>
                  <a:schemeClr val="tx1"/>
                </a:solidFill>
              </a:rPr>
              <a:t>, “</a:t>
            </a:r>
            <a:r>
              <a:rPr lang="de-DE" sz="1600" i="1" dirty="0" err="1">
                <a:solidFill>
                  <a:schemeClr val="tx1"/>
                </a:solidFill>
              </a:rPr>
              <a:t>Photoexcitation</a:t>
            </a:r>
            <a:r>
              <a:rPr lang="de-DE" sz="1600" i="1" dirty="0">
                <a:solidFill>
                  <a:schemeClr val="tx1"/>
                </a:solidFill>
              </a:rPr>
              <a:t> </a:t>
            </a:r>
            <a:r>
              <a:rPr lang="de-DE" sz="1600" i="1" dirty="0" err="1">
                <a:solidFill>
                  <a:schemeClr val="tx1"/>
                </a:solidFill>
              </a:rPr>
              <a:t>of</a:t>
            </a:r>
            <a:r>
              <a:rPr lang="de-DE" sz="1600" i="1" dirty="0">
                <a:solidFill>
                  <a:schemeClr val="tx1"/>
                </a:solidFill>
              </a:rPr>
              <a:t> </a:t>
            </a:r>
            <a:r>
              <a:rPr lang="en-US" sz="1600" i="1" baseline="30000" dirty="0">
                <a:solidFill>
                  <a:schemeClr val="tx1"/>
                </a:solidFill>
              </a:rPr>
              <a:t>76</a:t>
            </a:r>
            <a:r>
              <a:rPr lang="en-US" sz="1600" i="1" dirty="0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”, </a:t>
            </a:r>
            <a:r>
              <a:rPr lang="de-DE" sz="1600" dirty="0">
                <a:solidFill>
                  <a:schemeClr val="tx1"/>
                </a:solidFill>
              </a:rPr>
              <a:t>Phys. Rev. C 105, 024303, 2022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i="0" u="none" strike="noStrike" baseline="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BB1F-80A3-19B1-590F-FE3E1CCD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08FD7D-CAD7-C2CA-2E58-F663FBF5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/>
          <a:stretch>
            <a:fillRect/>
          </a:stretch>
        </p:blipFill>
        <p:spPr>
          <a:xfrm>
            <a:off x="0" y="3093078"/>
            <a:ext cx="12133496" cy="29973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A5336E-8F55-D798-ED94-00028A1C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-</a:t>
            </a:r>
            <a:r>
              <a:rPr lang="en-US" b="1" dirty="0">
                <a:solidFill>
                  <a:srgbClr val="A6A6A6"/>
                </a:solidFill>
              </a:rPr>
              <a:t>𝛾</a:t>
            </a:r>
            <a:r>
              <a:rPr lang="en-US" dirty="0">
                <a:solidFill>
                  <a:srgbClr val="A6A6A6"/>
                </a:solidFill>
                <a:ea typeface="MS PGothic" pitchFamily="34" charset="-128"/>
              </a:rPr>
              <a:t> </a:t>
            </a:r>
            <a:r>
              <a:rPr lang="de-DE" dirty="0" err="1"/>
              <a:t>Coincidence</a:t>
            </a:r>
            <a:r>
              <a:rPr lang="de-DE" dirty="0"/>
              <a:t> Analysis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4917974-9BF7-1078-0ECD-A1567CF1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82" y="346075"/>
            <a:ext cx="3430535" cy="216060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A66FA82-6277-1034-979F-97EFA3EB6604}"/>
              </a:ext>
            </a:extLst>
          </p:cNvPr>
          <p:cNvSpPr txBox="1"/>
          <p:nvPr/>
        </p:nvSpPr>
        <p:spPr>
          <a:xfrm>
            <a:off x="488881" y="3060254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2032 keV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200984A-A32E-76A2-057B-C20B581B983D}"/>
              </a:ext>
            </a:extLst>
          </p:cNvPr>
          <p:cNvSpPr txBox="1"/>
          <p:nvPr/>
        </p:nvSpPr>
        <p:spPr>
          <a:xfrm>
            <a:off x="4680799" y="3060253"/>
            <a:ext cx="1082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2040 keV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B2AD4C4-6B5F-FBA5-7361-5AA4B0035AC9}"/>
              </a:ext>
            </a:extLst>
          </p:cNvPr>
          <p:cNvSpPr txBox="1"/>
          <p:nvPr/>
        </p:nvSpPr>
        <p:spPr>
          <a:xfrm>
            <a:off x="8874266" y="3060255"/>
            <a:ext cx="7176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ROI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BG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4CEBCEC-1AF5-A585-4374-FB029327F6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379"/>
          <a:stretch>
            <a:fillRect/>
          </a:stretch>
        </p:blipFill>
        <p:spPr>
          <a:xfrm>
            <a:off x="8873716" y="567934"/>
            <a:ext cx="3179784" cy="245193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3B04038-4A49-0B84-D3F7-CCBF34FE86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5" b="79661"/>
          <a:stretch>
            <a:fillRect/>
          </a:stretch>
        </p:blipFill>
        <p:spPr>
          <a:xfrm>
            <a:off x="9044306" y="0"/>
            <a:ext cx="2854982" cy="5819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D3DFA3F-1DE6-7428-252F-0808860211B9}"/>
              </a:ext>
            </a:extLst>
          </p:cNvPr>
          <p:cNvSpPr txBox="1"/>
          <p:nvPr/>
        </p:nvSpPr>
        <p:spPr>
          <a:xfrm rot="16200000">
            <a:off x="2401955" y="3755999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9C39FB-2440-2792-D673-36E790487BCC}"/>
              </a:ext>
            </a:extLst>
          </p:cNvPr>
          <p:cNvSpPr txBox="1"/>
          <p:nvPr/>
        </p:nvSpPr>
        <p:spPr>
          <a:xfrm rot="16200000">
            <a:off x="6603476" y="3755999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340D9F-4868-96E4-C30C-225E2F7C4EC8}"/>
              </a:ext>
            </a:extLst>
          </p:cNvPr>
          <p:cNvSpPr txBox="1"/>
          <p:nvPr/>
        </p:nvSpPr>
        <p:spPr>
          <a:xfrm rot="16200000">
            <a:off x="10786240" y="3755999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96D1-3C58-48EA-59E4-1D1DA1A8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76C811-ACB5-0FE9-F73F-58DFBD6E1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94" y="1121249"/>
            <a:ext cx="9695379" cy="49636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9F7FDCB-FCAD-E5A2-432C-34A30ABFA899}"/>
              </a:ext>
            </a:extLst>
          </p:cNvPr>
          <p:cNvSpPr txBox="1"/>
          <p:nvPr/>
        </p:nvSpPr>
        <p:spPr>
          <a:xfrm rot="16200000">
            <a:off x="9588728" y="3390167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D7F39F-12A5-BF62-3D0F-50ECFC31BDB0}"/>
              </a:ext>
            </a:extLst>
          </p:cNvPr>
          <p:cNvSpPr txBox="1"/>
          <p:nvPr/>
        </p:nvSpPr>
        <p:spPr>
          <a:xfrm rot="16200000">
            <a:off x="4670832" y="3389960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CFAC12-8973-7347-21D9-236BDF65B63D}"/>
              </a:ext>
            </a:extLst>
          </p:cNvPr>
          <p:cNvSpPr txBox="1"/>
          <p:nvPr/>
        </p:nvSpPr>
        <p:spPr>
          <a:xfrm>
            <a:off x="8031354" y="1179665"/>
            <a:ext cx="20627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A6A6A6"/>
                </a:solidFill>
              </a:rPr>
              <a:t>Preliminary</a:t>
            </a:r>
            <a:endParaRPr lang="de-DE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43FFB-4DDC-37EF-F8D0-B386ADF1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Channel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A9F6D0-C8D7-508E-6C04-958B05BB6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" y="1110022"/>
            <a:ext cx="10580687" cy="48816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5FDC50-2EF2-3177-9838-259FA78BCF61}"/>
              </a:ext>
            </a:extLst>
          </p:cNvPr>
          <p:cNvSpPr txBox="1"/>
          <p:nvPr/>
        </p:nvSpPr>
        <p:spPr>
          <a:xfrm>
            <a:off x="2886739" y="891575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Detector</a:t>
            </a:r>
            <a:r>
              <a:rPr lang="de-DE" sz="12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3E5FCC-4561-4804-3247-B975B5E4BCE8}"/>
              </a:ext>
            </a:extLst>
          </p:cNvPr>
          <p:cNvSpPr txBox="1"/>
          <p:nvPr/>
        </p:nvSpPr>
        <p:spPr>
          <a:xfrm>
            <a:off x="2886738" y="2156830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129F1C-C330-1794-9117-86F473A3805F}"/>
              </a:ext>
            </a:extLst>
          </p:cNvPr>
          <p:cNvSpPr txBox="1"/>
          <p:nvPr/>
        </p:nvSpPr>
        <p:spPr>
          <a:xfrm>
            <a:off x="2886737" y="3420331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084C69-611D-FF17-B8FC-F988ED920562}"/>
              </a:ext>
            </a:extLst>
          </p:cNvPr>
          <p:cNvSpPr txBox="1"/>
          <p:nvPr/>
        </p:nvSpPr>
        <p:spPr>
          <a:xfrm>
            <a:off x="2879648" y="4678515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7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408C25-E402-B6F2-D375-F3C096F1BF75}"/>
              </a:ext>
            </a:extLst>
          </p:cNvPr>
          <p:cNvSpPr txBox="1"/>
          <p:nvPr/>
        </p:nvSpPr>
        <p:spPr>
          <a:xfrm>
            <a:off x="8801996" y="893330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Detector</a:t>
            </a:r>
            <a:r>
              <a:rPr lang="de-DE" sz="1200" dirty="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57CFD5-6626-ADD0-52FA-7AB9B53254B6}"/>
              </a:ext>
            </a:extLst>
          </p:cNvPr>
          <p:cNvSpPr txBox="1"/>
          <p:nvPr/>
        </p:nvSpPr>
        <p:spPr>
          <a:xfrm>
            <a:off x="8805541" y="2151515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FD6AB7-18D6-2F92-01B8-C6F8F109D985}"/>
              </a:ext>
            </a:extLst>
          </p:cNvPr>
          <p:cNvSpPr txBox="1"/>
          <p:nvPr/>
        </p:nvSpPr>
        <p:spPr>
          <a:xfrm>
            <a:off x="8809088" y="3409698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F07265-CB82-130A-CB9C-64F94A0F3288}"/>
              </a:ext>
            </a:extLst>
          </p:cNvPr>
          <p:cNvSpPr txBox="1"/>
          <p:nvPr/>
        </p:nvSpPr>
        <p:spPr>
          <a:xfrm>
            <a:off x="8817947" y="4673197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1300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9FF0A-8EDE-75E1-0C66-5A208F9C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2953C-2003-7307-D802-DE44C57B3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" y="1203517"/>
            <a:ext cx="11600121" cy="48919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1B0C4AF-FE54-23A3-C302-40A13149ABC4}"/>
              </a:ext>
            </a:extLst>
          </p:cNvPr>
          <p:cNvSpPr txBox="1"/>
          <p:nvPr/>
        </p:nvSpPr>
        <p:spPr>
          <a:xfrm>
            <a:off x="2434854" y="981949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Detector</a:t>
            </a:r>
            <a:r>
              <a:rPr lang="de-DE" sz="12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32D388-4A10-4429-DE79-8CA1FB8766C0}"/>
              </a:ext>
            </a:extLst>
          </p:cNvPr>
          <p:cNvSpPr txBox="1"/>
          <p:nvPr/>
        </p:nvSpPr>
        <p:spPr>
          <a:xfrm>
            <a:off x="2434853" y="2247204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5FA28E-BE00-E155-AAF1-268FDF355AF2}"/>
              </a:ext>
            </a:extLst>
          </p:cNvPr>
          <p:cNvSpPr txBox="1"/>
          <p:nvPr/>
        </p:nvSpPr>
        <p:spPr>
          <a:xfrm>
            <a:off x="2434852" y="3510705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930C48-9806-21AE-D5A8-4C2F50983E24}"/>
              </a:ext>
            </a:extLst>
          </p:cNvPr>
          <p:cNvSpPr txBox="1"/>
          <p:nvPr/>
        </p:nvSpPr>
        <p:spPr>
          <a:xfrm>
            <a:off x="2427763" y="4768889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C764B5-723E-2030-5C95-2B9BDCBFE368}"/>
              </a:ext>
            </a:extLst>
          </p:cNvPr>
          <p:cNvSpPr txBox="1"/>
          <p:nvPr/>
        </p:nvSpPr>
        <p:spPr>
          <a:xfrm>
            <a:off x="8738201" y="983704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Detector</a:t>
            </a:r>
            <a:r>
              <a:rPr lang="de-DE" sz="1200" dirty="0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A6DD80B-B89E-A314-0387-F6AA1185A200}"/>
              </a:ext>
            </a:extLst>
          </p:cNvPr>
          <p:cNvSpPr txBox="1"/>
          <p:nvPr/>
        </p:nvSpPr>
        <p:spPr>
          <a:xfrm>
            <a:off x="8741746" y="2241889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2DDAD4-A818-A38E-2B5A-926978642305}"/>
              </a:ext>
            </a:extLst>
          </p:cNvPr>
          <p:cNvSpPr txBox="1"/>
          <p:nvPr/>
        </p:nvSpPr>
        <p:spPr>
          <a:xfrm>
            <a:off x="8745293" y="3500072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26363D-DCA4-E607-5AAB-CD17ACBBD40C}"/>
              </a:ext>
            </a:extLst>
          </p:cNvPr>
          <p:cNvSpPr txBox="1"/>
          <p:nvPr/>
        </p:nvSpPr>
        <p:spPr>
          <a:xfrm>
            <a:off x="8754152" y="4763571"/>
            <a:ext cx="1291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Detector</a:t>
            </a:r>
            <a:r>
              <a:rPr lang="de-DE" sz="1200" dirty="0">
                <a:solidFill>
                  <a:srgbClr val="000000"/>
                </a:solidFill>
                <a:highlight>
                  <a:srgbClr val="FFFFFF"/>
                </a:highlight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7554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180C6-8826-D2DC-6698-6AF7AAF1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Calibration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A4401D-97B4-474C-670F-1FE89F85E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8" y="934749"/>
            <a:ext cx="11861514" cy="50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EA45-45ED-6502-29B0-6DA32E96A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771EE-291A-AF68-77FA-80626667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/>
              <a:t>Rays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4848FD9-B59D-8CFB-F751-974D067628E7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67D53A0D-1621-EA77-F76E-77342B58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23"/>
          <a:stretch>
            <a:fillRect/>
          </a:stretch>
        </p:blipFill>
        <p:spPr>
          <a:xfrm>
            <a:off x="365775" y="1981727"/>
            <a:ext cx="5172622" cy="25977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43EA9C-3011-AE9D-6BCF-146ECEFD9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8216" r="7896"/>
          <a:stretch>
            <a:fillRect/>
          </a:stretch>
        </p:blipFill>
        <p:spPr>
          <a:xfrm>
            <a:off x="5585276" y="1802368"/>
            <a:ext cx="6466047" cy="3473021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FB4C024-F6A8-94B3-ACB5-ED1771842A01}"/>
              </a:ext>
            </a:extLst>
          </p:cNvPr>
          <p:cNvSpPr txBox="1">
            <a:spLocks/>
          </p:cNvSpPr>
          <p:nvPr/>
        </p:nvSpPr>
        <p:spPr>
          <a:xfrm>
            <a:off x="874711" y="1148459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contribution from enriched Ge due to neutron activation of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401F229-10F1-6A7D-38C2-BE0084384289}"/>
              </a:ext>
            </a:extLst>
          </p:cNvPr>
          <p:cNvCxnSpPr/>
          <p:nvPr/>
        </p:nvCxnSpPr>
        <p:spPr>
          <a:xfrm flipV="1">
            <a:off x="11230710" y="1866314"/>
            <a:ext cx="0" cy="30339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72E693DB-F80E-62D5-A5DD-23CAA55A52E0}"/>
              </a:ext>
            </a:extLst>
          </p:cNvPr>
          <p:cNvSpPr txBox="1"/>
          <p:nvPr/>
        </p:nvSpPr>
        <p:spPr>
          <a:xfrm>
            <a:off x="10894676" y="4900246"/>
            <a:ext cx="107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14 MeV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DEFE96-EDCA-8982-ED40-CEBD3F4E93D6}"/>
              </a:ext>
            </a:extLst>
          </p:cNvPr>
          <p:cNvSpPr txBox="1"/>
          <p:nvPr/>
        </p:nvSpPr>
        <p:spPr>
          <a:xfrm>
            <a:off x="7990153" y="1843227"/>
            <a:ext cx="230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Neutron </a:t>
            </a:r>
            <a:r>
              <a:rPr lang="de-DE" sz="1200" dirty="0" err="1"/>
              <a:t>cross</a:t>
            </a:r>
            <a:r>
              <a:rPr lang="de-DE" sz="1200" dirty="0"/>
              <a:t> </a:t>
            </a:r>
            <a:r>
              <a:rPr lang="de-DE" sz="1200" dirty="0" err="1"/>
              <a:t>sections</a:t>
            </a:r>
            <a:r>
              <a:rPr lang="de-DE" sz="1200" dirty="0"/>
              <a:t> </a:t>
            </a:r>
            <a:r>
              <a:rPr lang="de-DE" sz="1200" baseline="30000" dirty="0"/>
              <a:t>76</a:t>
            </a:r>
            <a:r>
              <a:rPr lang="de-DE" sz="1200" dirty="0"/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16578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DEF44-FBD4-E3CA-C21D-5A65644E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Counting</a:t>
            </a:r>
            <a:r>
              <a:rPr lang="de-DE" dirty="0"/>
              <a:t> raste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2965C5-AAB0-B537-222E-3183EE34E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" y="806446"/>
            <a:ext cx="10890607" cy="52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CA0D-318F-E8BB-4A52-C00F186E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Decay </a:t>
            </a:r>
            <a:r>
              <a:rPr lang="de-DE" dirty="0" err="1"/>
              <a:t>schemes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B516DB-6162-6BAF-7EAE-9134F494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69" y="1030075"/>
            <a:ext cx="9840062" cy="49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9F6EA-421F-479D-9287-79AAA3D2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Cuts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680B18-F672-8E74-F739-034C0020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1" y="1077987"/>
            <a:ext cx="9425131" cy="50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585A-7C40-EF57-5B6D-1E92761CA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0577C1C-75CD-E726-01F9-016EEC46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88" y="1802368"/>
            <a:ext cx="6333989" cy="39071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F3B46E-E605-E3E1-3133-4E225F9D6633}"/>
              </a:ext>
            </a:extLst>
          </p:cNvPr>
          <p:cNvSpPr txBox="1"/>
          <p:nvPr/>
        </p:nvSpPr>
        <p:spPr>
          <a:xfrm>
            <a:off x="7889810" y="2682749"/>
            <a:ext cx="230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Neutron </a:t>
            </a:r>
            <a:r>
              <a:rPr lang="de-DE" sz="1200" dirty="0" err="1"/>
              <a:t>cross</a:t>
            </a:r>
            <a:r>
              <a:rPr lang="de-DE" sz="1200" dirty="0"/>
              <a:t> </a:t>
            </a:r>
            <a:r>
              <a:rPr lang="de-DE" sz="1200" dirty="0" err="1"/>
              <a:t>sections</a:t>
            </a:r>
            <a:r>
              <a:rPr lang="de-DE" sz="1200" dirty="0"/>
              <a:t> </a:t>
            </a:r>
            <a:r>
              <a:rPr lang="de-DE" sz="1200" baseline="30000" dirty="0"/>
              <a:t>76</a:t>
            </a:r>
            <a:r>
              <a:rPr lang="de-DE" sz="1200" dirty="0"/>
              <a:t>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67B34-3F1D-1DCC-840E-A60EAEA9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/>
              <a:t>Rays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CE2520A-C93A-CB15-6D26-2D4C8E7FCCD4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BE7388-736D-7998-07F0-A955B2B45963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6C97854C-3A5B-8C05-4179-01D7D7BA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3"/>
          <a:stretch>
            <a:fillRect/>
          </a:stretch>
        </p:blipFill>
        <p:spPr>
          <a:xfrm>
            <a:off x="365775" y="1661973"/>
            <a:ext cx="5172622" cy="2597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e 4">
                <a:extLst>
                  <a:ext uri="{FF2B5EF4-FFF2-40B4-BE49-F238E27FC236}">
                    <a16:creationId xmlns:a16="http://schemas.microsoft.com/office/drawing/2014/main" id="{D5EFAA8E-BD01-447D-5F43-722B5918DC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628217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0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/>
                            <a:t>0.16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0.07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0.02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e 4">
                <a:extLst>
                  <a:ext uri="{FF2B5EF4-FFF2-40B4-BE49-F238E27FC236}">
                    <a16:creationId xmlns:a16="http://schemas.microsoft.com/office/drawing/2014/main" id="{D5EFAA8E-BD01-447D-5F43-722B5918DC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628217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3362" t="-362791" r="-88210" b="-2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3362" t="-473810" r="-88210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3362" t="-560465" r="-88210" b="-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FB6E15-AA51-4AB4-10AA-783837AB58EA}"/>
              </a:ext>
            </a:extLst>
          </p:cNvPr>
          <p:cNvSpPr txBox="1">
            <a:spLocks/>
          </p:cNvSpPr>
          <p:nvPr/>
        </p:nvSpPr>
        <p:spPr>
          <a:xfrm>
            <a:off x="874711" y="1068746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contribution from enriched Ge due to neutron activation of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23664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5DCD-359C-768C-ED8E-55C55C14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5D441-BBFF-5977-2FC3-76264A5C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/>
              <a:t>Rays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3111A90-36CD-558C-017F-EDD3F52ACD2B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3655B1-2939-1D7D-9375-92A6D44875ED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Grafik 7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203FF4F5-EF20-71D4-C7FB-A8DEB9C0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78"/>
          <a:stretch>
            <a:fillRect/>
          </a:stretch>
        </p:blipFill>
        <p:spPr>
          <a:xfrm>
            <a:off x="363932" y="1662047"/>
            <a:ext cx="5180519" cy="2592283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2278124-3976-5EB3-7DB4-4F98807734E9}"/>
              </a:ext>
            </a:extLst>
          </p:cNvPr>
          <p:cNvSpPr txBox="1">
            <a:spLocks/>
          </p:cNvSpPr>
          <p:nvPr/>
        </p:nvSpPr>
        <p:spPr>
          <a:xfrm>
            <a:off x="874711" y="1068746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contribution from enriched Ge due to neutron activation of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638387-4D42-4E45-45BA-6DA6F6EE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188" y="1802368"/>
            <a:ext cx="6333989" cy="39071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51FA7A2-BF1B-5368-4A95-0E3AC737D443}"/>
              </a:ext>
            </a:extLst>
          </p:cNvPr>
          <p:cNvSpPr txBox="1"/>
          <p:nvPr/>
        </p:nvSpPr>
        <p:spPr>
          <a:xfrm>
            <a:off x="7889810" y="2682749"/>
            <a:ext cx="2302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Neutron </a:t>
            </a:r>
            <a:r>
              <a:rPr lang="de-DE" sz="1200" dirty="0" err="1"/>
              <a:t>cross</a:t>
            </a:r>
            <a:r>
              <a:rPr lang="de-DE" sz="1200" dirty="0"/>
              <a:t> </a:t>
            </a:r>
            <a:r>
              <a:rPr lang="de-DE" sz="1200" dirty="0" err="1"/>
              <a:t>sections</a:t>
            </a:r>
            <a:r>
              <a:rPr lang="de-DE" sz="1200" dirty="0"/>
              <a:t> </a:t>
            </a:r>
            <a:r>
              <a:rPr lang="de-DE" sz="1200" baseline="30000" dirty="0"/>
              <a:t>76</a:t>
            </a:r>
            <a:r>
              <a:rPr lang="de-DE" sz="1200" dirty="0"/>
              <a:t>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4">
                <a:extLst>
                  <a:ext uri="{FF2B5EF4-FFF2-40B4-BE49-F238E27FC236}">
                    <a16:creationId xmlns:a16="http://schemas.microsoft.com/office/drawing/2014/main" id="{112F6C45-4A19-B81C-10E1-E4FC80BF8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009563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065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/>
                            <a:t>0.16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0.07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14254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100" dirty="0"/>
                            <a:t> 0.02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4">
                <a:extLst>
                  <a:ext uri="{FF2B5EF4-FFF2-40B4-BE49-F238E27FC236}">
                    <a16:creationId xmlns:a16="http://schemas.microsoft.com/office/drawing/2014/main" id="{112F6C45-4A19-B81C-10E1-E4FC80BF8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009563"/>
                  </p:ext>
                </p:extLst>
              </p:nvPr>
            </p:nvGraphicFramePr>
            <p:xfrm>
              <a:off x="1210723" y="4306369"/>
              <a:ext cx="3615063" cy="17221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13563">
                      <a:extLst>
                        <a:ext uri="{9D8B030D-6E8A-4147-A177-3AD203B41FA5}">
                          <a16:colId xmlns:a16="http://schemas.microsoft.com/office/drawing/2014/main" val="668437965"/>
                        </a:ext>
                      </a:extLst>
                    </a:gridCol>
                    <a:gridCol w="1396479">
                      <a:extLst>
                        <a:ext uri="{9D8B030D-6E8A-4147-A177-3AD203B41FA5}">
                          <a16:colId xmlns:a16="http://schemas.microsoft.com/office/drawing/2014/main" val="3967235038"/>
                        </a:ext>
                      </a:extLst>
                    </a:gridCol>
                    <a:gridCol w="1205021">
                      <a:extLst>
                        <a:ext uri="{9D8B030D-6E8A-4147-A177-3AD203B41FA5}">
                          <a16:colId xmlns:a16="http://schemas.microsoft.com/office/drawing/2014/main" val="1297865978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100" b="1" dirty="0" err="1"/>
                            <a:t>Isotopic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abundance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Isotopically 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</a:rPr>
                            <a:t>enriched in </a:t>
                          </a:r>
                          <a:r>
                            <a:rPr lang="en-US" sz="1100" baseline="300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</a:t>
                          </a:r>
                          <a:r>
                            <a:rPr lang="en-US" sz="11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</a:t>
                          </a:r>
                          <a:endParaRPr lang="en-US" sz="11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Natural abundance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08656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baseline="30000" dirty="0"/>
                            <a:t>76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87 - 91%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7.4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278275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baseline="30000" dirty="0"/>
                            <a:t>74</a:t>
                          </a:r>
                          <a:r>
                            <a:rPr lang="en-US" sz="1100" b="1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9 - 12</a:t>
                          </a:r>
                          <a:r>
                            <a:rPr lang="en-US" sz="500" b="1" dirty="0"/>
                            <a:t> </a:t>
                          </a:r>
                          <a:r>
                            <a:rPr lang="en-US" sz="1100" b="1" dirty="0"/>
                            <a:t>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0" dirty="0"/>
                            <a:t>36.5</a:t>
                          </a:r>
                          <a:r>
                            <a:rPr lang="en-US" sz="500" b="0" dirty="0"/>
                            <a:t> </a:t>
                          </a:r>
                          <a:r>
                            <a:rPr lang="en-US" sz="11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546894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aseline="30000" dirty="0"/>
                            <a:t>73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362791" r="-88210" b="-2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7.8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869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72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473810" r="-88210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27.4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713475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2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aseline="30000" dirty="0"/>
                            <a:t>70</a:t>
                          </a:r>
                          <a:r>
                            <a:rPr lang="en-US" sz="1100" dirty="0"/>
                            <a:t>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73362" t="-560465" r="-88210" b="-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20.5</a:t>
                          </a:r>
                          <a:r>
                            <a:rPr lang="en-US" sz="500" dirty="0"/>
                            <a:t> </a:t>
                          </a:r>
                          <a:r>
                            <a:rPr lang="en-US" sz="110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64021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02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667AE-1951-D050-5DA6-B93BAF85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53C9A-CBCE-02F2-E341-3DD54574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Neutron-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/>
              <a:t>Rays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aseline="30000" dirty="0">
                <a:solidFill>
                  <a:srgbClr val="A6A6A6"/>
                </a:solidFill>
              </a:rPr>
              <a:t>76</a:t>
            </a:r>
            <a:r>
              <a:rPr lang="de-DE" dirty="0">
                <a:solidFill>
                  <a:srgbClr val="A6A6A6"/>
                </a:solidFill>
              </a:rPr>
              <a:t>Ge</a:t>
            </a:r>
            <a:r>
              <a:rPr lang="de-DE" dirty="0"/>
              <a:t> </a:t>
            </a:r>
            <a:r>
              <a:rPr lang="de-DE" dirty="0">
                <a:solidFill>
                  <a:srgbClr val="A6A6A6"/>
                </a:solidFill>
              </a:rPr>
              <a:t>0</a:t>
            </a:r>
            <a:r>
              <a:rPr lang="el-GR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de-DE" i="1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A6A6A6"/>
                </a:solidFill>
              </a:rPr>
              <a:t>Signal Region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D1B0B13-1677-013E-5CD4-0D355171B820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DD0B4C-8433-86DA-5258-1C478AE9C2E4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Grafik 9" descr="Ein Bild, das Text, Screenshot, Schrift, Farbigkeit enthält.&#10;&#10;KI-generierte Inhalte können fehlerhaft sein.">
            <a:extLst>
              <a:ext uri="{FF2B5EF4-FFF2-40B4-BE49-F238E27FC236}">
                <a16:creationId xmlns:a16="http://schemas.microsoft.com/office/drawing/2014/main" id="{8097EC73-CF2E-15BB-D1EE-DEE9B6C6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10"/>
          <a:stretch>
            <a:fillRect/>
          </a:stretch>
        </p:blipFill>
        <p:spPr>
          <a:xfrm>
            <a:off x="365143" y="1662047"/>
            <a:ext cx="5176910" cy="25922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1F181F-F348-EFE0-4ACE-02A80E9BC49B}"/>
              </a:ext>
            </a:extLst>
          </p:cNvPr>
          <p:cNvSpPr txBox="1"/>
          <p:nvPr/>
        </p:nvSpPr>
        <p:spPr>
          <a:xfrm>
            <a:off x="1666897" y="4025375"/>
            <a:ext cx="20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8.12</a:t>
            </a:r>
            <a:r>
              <a:rPr lang="en-US" sz="9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7CE1EB-DBC7-9084-82C2-D31ABB8BB030}"/>
              </a:ext>
            </a:extLst>
          </p:cNvPr>
          <p:cNvSpPr txBox="1"/>
          <p:nvPr/>
        </p:nvSpPr>
        <p:spPr>
          <a:xfrm>
            <a:off x="3661085" y="4025375"/>
            <a:ext cx="20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baseline="-25000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30.5</a:t>
            </a:r>
            <a:r>
              <a:rPr lang="en-US" sz="9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D600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C128484-FF23-1688-6647-797D16A45EF0}"/>
              </a:ext>
            </a:extLst>
          </p:cNvPr>
          <p:cNvSpPr txBox="1">
            <a:spLocks/>
          </p:cNvSpPr>
          <p:nvPr/>
        </p:nvSpPr>
        <p:spPr>
          <a:xfrm>
            <a:off x="874711" y="1068747"/>
            <a:ext cx="10580687" cy="27133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contribution from enriched Ge due to neutron activation of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and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this work: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potential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background near 2039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 in isotopically 			    enriched 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915871-30B0-13DC-45BE-885588B608F7}"/>
              </a:ext>
            </a:extLst>
          </p:cNvPr>
          <p:cNvSpPr txBox="1"/>
          <p:nvPr/>
        </p:nvSpPr>
        <p:spPr>
          <a:xfrm>
            <a:off x="5570189" y="1402001"/>
            <a:ext cx="18339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l-GR" sz="1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de-DE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2039</a:t>
            </a:r>
            <a:r>
              <a:rPr lang="de-DE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D2B4439-BF5F-24F4-9DAF-BA664DC45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57" y="1688021"/>
            <a:ext cx="6508482" cy="25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8F7BF-0EAF-4952-9377-B524D8E4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C91C5AB-672F-4932-820B-0536BE1A916E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C4075EC-7D11-41E1-A4B4-622C3914578B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1EBAA3-864B-7C3B-3458-E8BE12E59662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43C1A2CF-3C8A-F260-E8F2-0FD260A9422E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C1FF49-E45C-D3DD-38E3-EF2D60AA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A0182F2-1A3F-891C-29C2-A95A1AC5E66F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drinnen, Küche, Zähler, zugemüllt enthält.&#10;&#10;Automatisch generierte Beschreibung">
            <a:extLst>
              <a:ext uri="{FF2B5EF4-FFF2-40B4-BE49-F238E27FC236}">
                <a16:creationId xmlns:a16="http://schemas.microsoft.com/office/drawing/2014/main" id="{C096D770-EE16-5064-C021-5D5097826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30" y="2473549"/>
            <a:ext cx="2482452" cy="3194234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5D785105-92EC-F426-3758-FC84A463A47F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DF1B2C6-4E6B-2E8E-0882-8FA933FEA6E5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DC82A-CBA7-C3E5-72AD-878697BE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C9461-C456-22F4-C563-9701575D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2371AC3-F03E-3E90-812A-34AB2FF8FAC2}"/>
              </a:ext>
            </a:extLst>
          </p:cNvPr>
          <p:cNvSpPr txBox="1">
            <a:spLocks/>
          </p:cNvSpPr>
          <p:nvPr/>
        </p:nvSpPr>
        <p:spPr>
          <a:xfrm>
            <a:off x="874711" y="1410115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FA4BD28-A9A6-E9FA-A540-3B9A0030FBD9}"/>
              </a:ext>
            </a:extLst>
          </p:cNvPr>
          <p:cNvSpPr txBox="1">
            <a:spLocks/>
          </p:cNvSpPr>
          <p:nvPr/>
        </p:nvSpPr>
        <p:spPr>
          <a:xfrm>
            <a:off x="806372" y="1042853"/>
            <a:ext cx="6691085" cy="6461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815F3D-7EFD-3C0C-A5B0-7F0BDF9CDF69}"/>
              </a:ext>
            </a:extLst>
          </p:cNvPr>
          <p:cNvSpPr txBox="1"/>
          <p:nvPr/>
        </p:nvSpPr>
        <p:spPr>
          <a:xfrm>
            <a:off x="11632661" y="6361889"/>
            <a:ext cx="3226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419361D-C539-1CBA-D608-2D4698D914B7}"/>
              </a:ext>
            </a:extLst>
          </p:cNvPr>
          <p:cNvSpPr txBox="1">
            <a:spLocks/>
          </p:cNvSpPr>
          <p:nvPr/>
        </p:nvSpPr>
        <p:spPr>
          <a:xfrm>
            <a:off x="7564711" y="1975668"/>
            <a:ext cx="3373406" cy="41625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DT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 Dresden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 quasi-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monoenergetic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503A78-3AF0-21FE-FEF1-93535C9B8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b="3903"/>
          <a:stretch>
            <a:fillRect/>
          </a:stretch>
        </p:blipFill>
        <p:spPr bwMode="auto">
          <a:xfrm>
            <a:off x="182702" y="1581582"/>
            <a:ext cx="7049865" cy="41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75030AD-307A-CBBE-BDB5-80C4F705A29A}"/>
              </a:ext>
            </a:extLst>
          </p:cNvPr>
          <p:cNvSpPr/>
          <p:nvPr/>
        </p:nvSpPr>
        <p:spPr>
          <a:xfrm>
            <a:off x="3942586" y="2536067"/>
            <a:ext cx="3451273" cy="3243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6DBD41AC-B2E5-4C51-AD75-5DAA0D22C7F7}"/>
              </a:ext>
            </a:extLst>
          </p:cNvPr>
          <p:cNvSpPr/>
          <p:nvPr/>
        </p:nvSpPr>
        <p:spPr>
          <a:xfrm>
            <a:off x="5142029" y="684840"/>
            <a:ext cx="1120727" cy="570212"/>
          </a:xfrm>
          <a:prstGeom prst="wedgeRoundRectCallout">
            <a:avLst>
              <a:gd name="adj1" fmla="val -66021"/>
              <a:gd name="adj2" fmla="val 12012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6A98D7-0F3B-4084-C5B9-C569D5838EE0}"/>
              </a:ext>
            </a:extLst>
          </p:cNvPr>
          <p:cNvSpPr txBox="1"/>
          <p:nvPr/>
        </p:nvSpPr>
        <p:spPr>
          <a:xfrm>
            <a:off x="5210891" y="817256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HK 33.7</a:t>
            </a:r>
          </a:p>
        </p:txBody>
      </p:sp>
      <p:pic>
        <p:nvPicPr>
          <p:cNvPr id="10" name="Grafik 9" descr="Ein Bild, das drinnen, Küche, Zähler, zugemüllt enthält.&#10;&#10;Automatisch generierte Beschreibung">
            <a:extLst>
              <a:ext uri="{FF2B5EF4-FFF2-40B4-BE49-F238E27FC236}">
                <a16:creationId xmlns:a16="http://schemas.microsoft.com/office/drawing/2014/main" id="{67ACBEC4-AFE3-4FED-B365-F59E8B628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30" y="2473549"/>
            <a:ext cx="2482452" cy="319423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3DFBC35-DA6A-F5FB-B58F-7D854F4962C6}"/>
              </a:ext>
            </a:extLst>
          </p:cNvPr>
          <p:cNvSpPr/>
          <p:nvPr/>
        </p:nvSpPr>
        <p:spPr>
          <a:xfrm>
            <a:off x="9486300" y="259080"/>
            <a:ext cx="2468995" cy="770995"/>
          </a:xfrm>
          <a:prstGeom prst="rect">
            <a:avLst/>
          </a:prstGeom>
          <a:noFill/>
          <a:ln w="28575">
            <a:solidFill>
              <a:srgbClr val="AAAE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E9AC7F-29CB-87F2-8EC2-6D239A86DD4E}"/>
              </a:ext>
            </a:extLst>
          </p:cNvPr>
          <p:cNvSpPr txBox="1"/>
          <p:nvPr/>
        </p:nvSpPr>
        <p:spPr>
          <a:xfrm>
            <a:off x="9537101" y="267484"/>
            <a:ext cx="281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br>
              <a:rPr lang="de-D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2160</Words>
  <Application>Microsoft Office PowerPoint</Application>
  <PresentationFormat>Breitbild</PresentationFormat>
  <Paragraphs>513</Paragraphs>
  <Slides>49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60" baseType="lpstr">
      <vt:lpstr>CMR8</vt:lpstr>
      <vt:lpstr>Open Sans</vt:lpstr>
      <vt:lpstr>Times New Roman</vt:lpstr>
      <vt:lpstr>Wingdings</vt:lpstr>
      <vt:lpstr>Verdana Pro Semibold</vt:lpstr>
      <vt:lpstr>Symbol</vt:lpstr>
      <vt:lpstr>Calibri</vt:lpstr>
      <vt:lpstr>MS PGothic</vt:lpstr>
      <vt:lpstr>Arial</vt:lpstr>
      <vt:lpstr>Cambria Math</vt:lpstr>
      <vt:lpstr>TUD_2018_16zu9</vt:lpstr>
      <vt:lpstr>PowerPoint-Präsentation</vt:lpstr>
      <vt:lpstr>Search for Neutrinoless Double-Beta Decay 0νββ of 76Ge </vt:lpstr>
      <vt:lpstr>Search for Neutrinoless Double-Beta Decay 0νββ of 76Ge </vt:lpstr>
      <vt:lpstr>Neutron-Induced γ Rays in the 76Ge 0νββ Signal Region?</vt:lpstr>
      <vt:lpstr>Neutron-Induced γ Rays in the 76Ge 0νββ Signal Region?</vt:lpstr>
      <vt:lpstr>Neutron-Induced γ Rays in the 76Ge 0νββ Signal Region?</vt:lpstr>
      <vt:lpstr>Neutron-Induced γ Rays in the 76Ge 0νββ Signal Region?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Summed Spectra Enriched Ge Sample</vt:lpstr>
      <vt:lpstr>Summed Spectra Enriched Ge Sample</vt:lpstr>
      <vt:lpstr>Summed Spectra near 76Ge 0νββ Signal Region</vt:lpstr>
      <vt:lpstr>Summed Spectra near 76Ge 0νββ Signal Region</vt:lpstr>
      <vt:lpstr>Summed Spectra near 76Ge 0νββ Signal Region</vt:lpstr>
      <vt:lpstr>Summed Spectra near 76Ge 0νββ Signal Region</vt:lpstr>
      <vt:lpstr>Summed Spectra near 76Ge 0νββ Signal Region</vt:lpstr>
      <vt:lpstr>𝛾-𝛾 Coincidence Analysis</vt:lpstr>
      <vt:lpstr>𝛾-𝛾 Coincidence Analysis</vt:lpstr>
      <vt:lpstr>𝛾-𝛾 Coincidence Analysis</vt:lpstr>
      <vt:lpstr>𝛾-𝛾 Coincidence Analysis</vt:lpstr>
      <vt:lpstr>𝛾-𝛾 Coincidence Analysis</vt:lpstr>
      <vt:lpstr>𝛾-𝛾 Coincidence Analysis</vt:lpstr>
      <vt:lpstr>𝛾-𝛾 Coincidence Analysis &amp; Outlook</vt:lpstr>
      <vt:lpstr>Summary</vt:lpstr>
      <vt:lpstr>Literature</vt:lpstr>
      <vt:lpstr>𝛾-𝛾 Coincidence Analysis</vt:lpstr>
      <vt:lpstr>Results</vt:lpstr>
      <vt:lpstr>Channel Stability HPGe Detectors</vt:lpstr>
      <vt:lpstr>Energy Calibration Stability HPGe Detectors</vt:lpstr>
      <vt:lpstr>Energy Calibration</vt:lpstr>
      <vt:lpstr>Neutron-Induced γ Rays in the 76Ge 0νββ Signal Region?</vt:lpstr>
      <vt:lpstr>Counting raste</vt:lpstr>
      <vt:lpstr>Decay schemes</vt:lpstr>
      <vt:lpstr>Data Cuts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Luise Fitzthum</dc:creator>
  <cp:lastModifiedBy>f005b93a, 647e77fe</cp:lastModifiedBy>
  <cp:revision>122</cp:revision>
  <dcterms:created xsi:type="dcterms:W3CDTF">2018-06-15T09:17:35Z</dcterms:created>
  <dcterms:modified xsi:type="dcterms:W3CDTF">2026-03-18T11:27:45Z</dcterms:modified>
</cp:coreProperties>
</file>